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66" r:id="rId4"/>
    <p:sldMasterId id="2147484314" r:id="rId5"/>
  </p:sldMasterIdLst>
  <p:notesMasterIdLst>
    <p:notesMasterId r:id="rId27"/>
  </p:notesMasterIdLst>
  <p:handoutMasterIdLst>
    <p:handoutMasterId r:id="rId28"/>
  </p:handoutMasterIdLst>
  <p:sldIdLst>
    <p:sldId id="358" r:id="rId6"/>
    <p:sldId id="389" r:id="rId7"/>
    <p:sldId id="376" r:id="rId8"/>
    <p:sldId id="390" r:id="rId9"/>
    <p:sldId id="259" r:id="rId10"/>
    <p:sldId id="367" r:id="rId11"/>
    <p:sldId id="386" r:id="rId12"/>
    <p:sldId id="368" r:id="rId13"/>
    <p:sldId id="377" r:id="rId14"/>
    <p:sldId id="387" r:id="rId15"/>
    <p:sldId id="369" r:id="rId16"/>
    <p:sldId id="378" r:id="rId17"/>
    <p:sldId id="379" r:id="rId18"/>
    <p:sldId id="380" r:id="rId19"/>
    <p:sldId id="381" r:id="rId20"/>
    <p:sldId id="382" r:id="rId21"/>
    <p:sldId id="383" r:id="rId22"/>
    <p:sldId id="384" r:id="rId23"/>
    <p:sldId id="385" r:id="rId24"/>
    <p:sldId id="388" r:id="rId25"/>
    <p:sldId id="314" r:id="rId2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44893B6-CC88-964F-9A1F-E120B0B20376}">
          <p14:sldIdLst>
            <p14:sldId id="358"/>
            <p14:sldId id="389"/>
            <p14:sldId id="376"/>
            <p14:sldId id="390"/>
            <p14:sldId id="259"/>
            <p14:sldId id="367"/>
            <p14:sldId id="386"/>
            <p14:sldId id="368"/>
            <p14:sldId id="377"/>
            <p14:sldId id="387"/>
            <p14:sldId id="369"/>
            <p14:sldId id="378"/>
            <p14:sldId id="379"/>
            <p14:sldId id="380"/>
            <p14:sldId id="381"/>
            <p14:sldId id="382"/>
            <p14:sldId id="383"/>
            <p14:sldId id="384"/>
            <p14:sldId id="385"/>
            <p14:sldId id="388"/>
            <p14:sldId id="31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5050"/>
    <a:srgbClr val="21B150"/>
    <a:srgbClr val="FFF100"/>
    <a:srgbClr val="333333"/>
    <a:srgbClr val="4DA0E2"/>
    <a:srgbClr val="672A7B"/>
    <a:srgbClr val="00188F"/>
    <a:srgbClr val="4D9ED7"/>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46" autoAdjust="0"/>
    <p:restoredTop sz="90456" autoAdjust="0"/>
  </p:normalViewPr>
  <p:slideViewPr>
    <p:cSldViewPr snapToObjects="1">
      <p:cViewPr varScale="1">
        <p:scale>
          <a:sx n="89" d="100"/>
          <a:sy n="89" d="100"/>
        </p:scale>
        <p:origin x="728" y="176"/>
      </p:cViewPr>
      <p:guideLst/>
    </p:cSldViewPr>
  </p:slideViewPr>
  <p:outlineViewPr>
    <p:cViewPr>
      <p:scale>
        <a:sx n="33" d="100"/>
        <a:sy n="33" d="100"/>
      </p:scale>
      <p:origin x="0" y="-15570"/>
    </p:cViewPr>
  </p:outlineViewPr>
  <p:notesTextViewPr>
    <p:cViewPr>
      <p:scale>
        <a:sx n="3" d="2"/>
        <a:sy n="3" d="2"/>
      </p:scale>
      <p:origin x="0" y="0"/>
    </p:cViewPr>
  </p:notesTextViewPr>
  <p:sorterViewPr>
    <p:cViewPr>
      <p:scale>
        <a:sx n="66" d="100"/>
        <a:sy n="66" d="100"/>
      </p:scale>
      <p:origin x="0" y="0"/>
    </p:cViewPr>
  </p:sorterViewPr>
  <p:notesViewPr>
    <p:cSldViewPr snapToObjects="1" showGuides="1">
      <p:cViewPr varScale="1">
        <p:scale>
          <a:sx n="83" d="100"/>
          <a:sy n="83" d="100"/>
        </p:scale>
        <p:origin x="385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notesMaster" Target="notesMasters/notesMaster1.xml"/><Relationship Id="rId28" Type="http://schemas.openxmlformats.org/officeDocument/2006/relationships/handoutMaster" Target="handoutMasters/handoutMaster1.xml"/><Relationship Id="rId29" Type="http://schemas.openxmlformats.org/officeDocument/2006/relationships/commentAuthors" Target="commentAuthor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4/21/17</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4/21/17</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1718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4/21/17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521159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CFD207A-07DF-40AD-A916-9872E089CE7A}" type="slidenum">
              <a:rPr lang="en-US" smtClean="0"/>
              <a:t>6</a:t>
            </a:fld>
            <a:endParaRPr lang="en-US"/>
          </a:p>
        </p:txBody>
      </p:sp>
    </p:spTree>
    <p:extLst>
      <p:ext uri="{BB962C8B-B14F-4D97-AF65-F5344CB8AC3E}">
        <p14:creationId xmlns:p14="http://schemas.microsoft.com/office/powerpoint/2010/main" val="48582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CFD207A-07DF-40AD-A916-9872E089CE7A}" type="slidenum">
              <a:rPr lang="en-US" smtClean="0"/>
              <a:t>7</a:t>
            </a:fld>
            <a:endParaRPr lang="en-US"/>
          </a:p>
        </p:txBody>
      </p:sp>
    </p:spTree>
    <p:extLst>
      <p:ext uri="{BB962C8B-B14F-4D97-AF65-F5344CB8AC3E}">
        <p14:creationId xmlns:p14="http://schemas.microsoft.com/office/powerpoint/2010/main" val="1071286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CFD207A-07DF-40AD-A916-9872E089CE7A}" type="slidenum">
              <a:rPr lang="en-US" smtClean="0"/>
              <a:t>8</a:t>
            </a:fld>
            <a:endParaRPr lang="en-US"/>
          </a:p>
        </p:txBody>
      </p:sp>
    </p:spTree>
    <p:extLst>
      <p:ext uri="{BB962C8B-B14F-4D97-AF65-F5344CB8AC3E}">
        <p14:creationId xmlns:p14="http://schemas.microsoft.com/office/powerpoint/2010/main" val="2105560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CFD207A-07DF-40AD-A916-9872E089CE7A}" type="slidenum">
              <a:rPr lang="en-US" smtClean="0"/>
              <a:t>20</a:t>
            </a:fld>
            <a:endParaRPr lang="en-US"/>
          </a:p>
        </p:txBody>
      </p:sp>
    </p:spTree>
    <p:extLst>
      <p:ext uri="{BB962C8B-B14F-4D97-AF65-F5344CB8AC3E}">
        <p14:creationId xmlns:p14="http://schemas.microsoft.com/office/powerpoint/2010/main" val="1968660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992FED-EFD5-B544-AECA-4184CF27FF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5601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emf"/><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emf"/><Relationship Id="rId3" Type="http://schemas.openxmlformats.org/officeDocument/2006/relationships/image" Target="../media/image3.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11149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6397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08981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09862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3985605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13980928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717500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4865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21288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851817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788667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141215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64296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93795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a:xfrm>
            <a:off x="855008" y="6482889"/>
            <a:ext cx="2798207" cy="372394"/>
          </a:xfrm>
          <a:prstGeom prst="rect">
            <a:avLst/>
          </a:prstGeom>
        </p:spPr>
        <p:txBody>
          <a:bodyPr/>
          <a:lstStyle/>
          <a:p>
            <a:fld id="{94D6E0BA-2AC1-1148-98D4-89E79A15B750}" type="datetimeFigureOut">
              <a:rPr lang="en-US" smtClean="0"/>
              <a:t>4/21/17</a:t>
            </a:fld>
            <a:endParaRPr lang="en-US"/>
          </a:p>
        </p:txBody>
      </p:sp>
      <p:sp>
        <p:nvSpPr>
          <p:cNvPr id="5" name="Footer Placeholder 4"/>
          <p:cNvSpPr>
            <a:spLocks noGrp="1"/>
          </p:cNvSpPr>
          <p:nvPr>
            <p:ph type="ftr" sz="quarter" idx="11"/>
          </p:nvPr>
        </p:nvSpPr>
        <p:spPr>
          <a:xfrm>
            <a:off x="4119583" y="6482889"/>
            <a:ext cx="4197310" cy="372394"/>
          </a:xfrm>
          <a:prstGeom prst="rect">
            <a:avLst/>
          </a:prstGeom>
        </p:spPr>
        <p:txBody>
          <a:bodyPr/>
          <a:lstStyle/>
          <a:p>
            <a:endParaRPr lang="en-US"/>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fld id="{33D05069-4073-0243-8181-B86DAAB7CD73}" type="slidenum">
              <a:rPr lang="en-US" smtClean="0"/>
              <a:t>‹#›</a:t>
            </a:fld>
            <a:endParaRPr lang="en-US"/>
          </a:p>
        </p:txBody>
      </p:sp>
    </p:spTree>
    <p:extLst>
      <p:ext uri="{BB962C8B-B14F-4D97-AF65-F5344CB8AC3E}">
        <p14:creationId xmlns:p14="http://schemas.microsoft.com/office/powerpoint/2010/main" val="18803574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49051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741179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51661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201202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703023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087438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261273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023553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606666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991397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026107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509374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518344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9223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354860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3805509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266168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7247669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41742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9396015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3535812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4776156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0218306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172164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935053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8628584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283538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4319496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440699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86260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0048401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1247519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021316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8585597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9795591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7611911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603597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4336246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6497826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6092928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38746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1005073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3911766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8104039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8649719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1997387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0712162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4624374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6078196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4832792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8498866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131115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04001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76887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54081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776605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9794480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0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49301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9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9891835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8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44346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7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542886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6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632653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550652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5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8019037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800219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2269973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Section Title Accent Color 3">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3504843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1352838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9180930"/>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9711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11018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99508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1324284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577064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36361407"/>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5.xml"/><Relationship Id="rId14" Type="http://schemas.openxmlformats.org/officeDocument/2006/relationships/slideLayout" Target="../slideLayouts/slideLayout36.xml"/><Relationship Id="rId15" Type="http://schemas.openxmlformats.org/officeDocument/2006/relationships/slideLayout" Target="../slideLayouts/slideLayout37.xml"/><Relationship Id="rId16" Type="http://schemas.openxmlformats.org/officeDocument/2006/relationships/slideLayout" Target="../slideLayouts/slideLayout38.xml"/><Relationship Id="rId17" Type="http://schemas.openxmlformats.org/officeDocument/2006/relationships/slideLayout" Target="../slideLayouts/slideLayout39.xml"/><Relationship Id="rId18" Type="http://schemas.openxmlformats.org/officeDocument/2006/relationships/slideLayout" Target="../slideLayouts/slideLayout40.xml"/><Relationship Id="rId19" Type="http://schemas.openxmlformats.org/officeDocument/2006/relationships/slideLayout" Target="../slideLayouts/slideLayout41.xml"/><Relationship Id="rId63" Type="http://schemas.openxmlformats.org/officeDocument/2006/relationships/slideLayout" Target="../slideLayouts/slideLayout85.xml"/><Relationship Id="rId64" Type="http://schemas.openxmlformats.org/officeDocument/2006/relationships/slideLayout" Target="../slideLayouts/slideLayout86.xml"/><Relationship Id="rId65" Type="http://schemas.openxmlformats.org/officeDocument/2006/relationships/slideLayout" Target="../slideLayouts/slideLayout87.xml"/><Relationship Id="rId66" Type="http://schemas.openxmlformats.org/officeDocument/2006/relationships/slideLayout" Target="../slideLayouts/slideLayout88.xml"/><Relationship Id="rId67" Type="http://schemas.openxmlformats.org/officeDocument/2006/relationships/slideLayout" Target="../slideLayouts/slideLayout89.xml"/><Relationship Id="rId68" Type="http://schemas.openxmlformats.org/officeDocument/2006/relationships/slideLayout" Target="../slideLayouts/slideLayout90.xml"/><Relationship Id="rId69" Type="http://schemas.openxmlformats.org/officeDocument/2006/relationships/theme" Target="../theme/theme2.xml"/><Relationship Id="rId50" Type="http://schemas.openxmlformats.org/officeDocument/2006/relationships/slideLayout" Target="../slideLayouts/slideLayout72.xml"/><Relationship Id="rId51" Type="http://schemas.openxmlformats.org/officeDocument/2006/relationships/slideLayout" Target="../slideLayouts/slideLayout73.xml"/><Relationship Id="rId52" Type="http://schemas.openxmlformats.org/officeDocument/2006/relationships/slideLayout" Target="../slideLayouts/slideLayout74.xml"/><Relationship Id="rId53" Type="http://schemas.openxmlformats.org/officeDocument/2006/relationships/slideLayout" Target="../slideLayouts/slideLayout75.xml"/><Relationship Id="rId54" Type="http://schemas.openxmlformats.org/officeDocument/2006/relationships/slideLayout" Target="../slideLayouts/slideLayout76.xml"/><Relationship Id="rId55" Type="http://schemas.openxmlformats.org/officeDocument/2006/relationships/slideLayout" Target="../slideLayouts/slideLayout77.xml"/><Relationship Id="rId56" Type="http://schemas.openxmlformats.org/officeDocument/2006/relationships/slideLayout" Target="../slideLayouts/slideLayout78.xml"/><Relationship Id="rId57" Type="http://schemas.openxmlformats.org/officeDocument/2006/relationships/slideLayout" Target="../slideLayouts/slideLayout79.xml"/><Relationship Id="rId58" Type="http://schemas.openxmlformats.org/officeDocument/2006/relationships/slideLayout" Target="../slideLayouts/slideLayout80.xml"/><Relationship Id="rId59" Type="http://schemas.openxmlformats.org/officeDocument/2006/relationships/slideLayout" Target="../slideLayouts/slideLayout81.xml"/><Relationship Id="rId40" Type="http://schemas.openxmlformats.org/officeDocument/2006/relationships/slideLayout" Target="../slideLayouts/slideLayout62.xml"/><Relationship Id="rId41" Type="http://schemas.openxmlformats.org/officeDocument/2006/relationships/slideLayout" Target="../slideLayouts/slideLayout63.xml"/><Relationship Id="rId42" Type="http://schemas.openxmlformats.org/officeDocument/2006/relationships/slideLayout" Target="../slideLayouts/slideLayout64.xml"/><Relationship Id="rId43" Type="http://schemas.openxmlformats.org/officeDocument/2006/relationships/slideLayout" Target="../slideLayouts/slideLayout65.xml"/><Relationship Id="rId44" Type="http://schemas.openxmlformats.org/officeDocument/2006/relationships/slideLayout" Target="../slideLayouts/slideLayout66.xml"/><Relationship Id="rId45" Type="http://schemas.openxmlformats.org/officeDocument/2006/relationships/slideLayout" Target="../slideLayouts/slideLayout67.xml"/><Relationship Id="rId46" Type="http://schemas.openxmlformats.org/officeDocument/2006/relationships/slideLayout" Target="../slideLayouts/slideLayout68.xml"/><Relationship Id="rId47" Type="http://schemas.openxmlformats.org/officeDocument/2006/relationships/slideLayout" Target="../slideLayouts/slideLayout69.xml"/><Relationship Id="rId48" Type="http://schemas.openxmlformats.org/officeDocument/2006/relationships/slideLayout" Target="../slideLayouts/slideLayout70.xml"/><Relationship Id="rId49" Type="http://schemas.openxmlformats.org/officeDocument/2006/relationships/slideLayout" Target="../slideLayouts/slideLayout71.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30" Type="http://schemas.openxmlformats.org/officeDocument/2006/relationships/slideLayout" Target="../slideLayouts/slideLayout52.xml"/><Relationship Id="rId31" Type="http://schemas.openxmlformats.org/officeDocument/2006/relationships/slideLayout" Target="../slideLayouts/slideLayout53.xml"/><Relationship Id="rId32" Type="http://schemas.openxmlformats.org/officeDocument/2006/relationships/slideLayout" Target="../slideLayouts/slideLayout54.xml"/><Relationship Id="rId33" Type="http://schemas.openxmlformats.org/officeDocument/2006/relationships/slideLayout" Target="../slideLayouts/slideLayout55.xml"/><Relationship Id="rId34" Type="http://schemas.openxmlformats.org/officeDocument/2006/relationships/slideLayout" Target="../slideLayouts/slideLayout56.xml"/><Relationship Id="rId35" Type="http://schemas.openxmlformats.org/officeDocument/2006/relationships/slideLayout" Target="../slideLayouts/slideLayout57.xml"/><Relationship Id="rId36" Type="http://schemas.openxmlformats.org/officeDocument/2006/relationships/slideLayout" Target="../slideLayouts/slideLayout58.xml"/><Relationship Id="rId37" Type="http://schemas.openxmlformats.org/officeDocument/2006/relationships/slideLayout" Target="../slideLayouts/slideLayout59.xml"/><Relationship Id="rId38" Type="http://schemas.openxmlformats.org/officeDocument/2006/relationships/slideLayout" Target="../slideLayouts/slideLayout60.xml"/><Relationship Id="rId39" Type="http://schemas.openxmlformats.org/officeDocument/2006/relationships/slideLayout" Target="../slideLayouts/slideLayout61.xml"/><Relationship Id="rId20" Type="http://schemas.openxmlformats.org/officeDocument/2006/relationships/slideLayout" Target="../slideLayouts/slideLayout42.xml"/><Relationship Id="rId21" Type="http://schemas.openxmlformats.org/officeDocument/2006/relationships/slideLayout" Target="../slideLayouts/slideLayout43.xml"/><Relationship Id="rId22" Type="http://schemas.openxmlformats.org/officeDocument/2006/relationships/slideLayout" Target="../slideLayouts/slideLayout44.xml"/><Relationship Id="rId23" Type="http://schemas.openxmlformats.org/officeDocument/2006/relationships/slideLayout" Target="../slideLayouts/slideLayout45.xml"/><Relationship Id="rId24" Type="http://schemas.openxmlformats.org/officeDocument/2006/relationships/slideLayout" Target="../slideLayouts/slideLayout46.xml"/><Relationship Id="rId25" Type="http://schemas.openxmlformats.org/officeDocument/2006/relationships/slideLayout" Target="../slideLayouts/slideLayout47.xml"/><Relationship Id="rId26" Type="http://schemas.openxmlformats.org/officeDocument/2006/relationships/slideLayout" Target="../slideLayouts/slideLayout48.xml"/><Relationship Id="rId27" Type="http://schemas.openxmlformats.org/officeDocument/2006/relationships/slideLayout" Target="../slideLayouts/slideLayout49.xml"/><Relationship Id="rId28" Type="http://schemas.openxmlformats.org/officeDocument/2006/relationships/slideLayout" Target="../slideLayouts/slideLayout50.xml"/><Relationship Id="rId29" Type="http://schemas.openxmlformats.org/officeDocument/2006/relationships/slideLayout" Target="../slideLayouts/slideLayout51.xml"/><Relationship Id="rId60" Type="http://schemas.openxmlformats.org/officeDocument/2006/relationships/slideLayout" Target="../slideLayouts/slideLayout82.xml"/><Relationship Id="rId61" Type="http://schemas.openxmlformats.org/officeDocument/2006/relationships/slideLayout" Target="../slideLayouts/slideLayout83.xml"/><Relationship Id="rId62" Type="http://schemas.openxmlformats.org/officeDocument/2006/relationships/slideLayout" Target="../slideLayouts/slideLayout84.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342900" marR="0" lvl="1"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42900" marR="0" lvl="2"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42900" marR="0" lvl="3"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42900" marR="0" lvl="4"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478374632"/>
      </p:ext>
    </p:extLst>
  </p:cSld>
  <p:clrMap bg1="dk1" tx1="lt1" bg2="dk2" tx2="lt2" accent1="accent1" accent2="accent2" accent3="accent3" accent4="accent4" accent5="accent5" accent6="accent6" hlink="hlink" folHlink="folHlink"/>
  <p:sldLayoutIdLst>
    <p:sldLayoutId id="2147484267" r:id="rId1"/>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 id="2147484279" r:id="rId13"/>
    <p:sldLayoutId id="2147484280" r:id="rId14"/>
    <p:sldLayoutId id="2147484281" r:id="rId15"/>
    <p:sldLayoutId id="2147484282" r:id="rId16"/>
    <p:sldLayoutId id="2147484283" r:id="rId17"/>
    <p:sldLayoutId id="2147484284" r:id="rId18"/>
    <p:sldLayoutId id="2147484285" r:id="rId19"/>
    <p:sldLayoutId id="2147484286" r:id="rId20"/>
    <p:sldLayoutId id="2147484402" r:id="rId21"/>
    <p:sldLayoutId id="2147484403"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342900" marR="0" lvl="1"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42900" marR="0" lvl="2"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42900" marR="0" lvl="3"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42900" marR="0" lvl="4"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1337999067"/>
      </p:ext>
    </p:extLst>
  </p:cSld>
  <p:clrMap bg1="dk1" tx1="lt1" bg2="dk2" tx2="lt2" accent1="accent1" accent2="accent2" accent3="accent3" accent4="accent4" accent5="accent5" accent6="accent6" hlink="hlink" folHlink="folHlink"/>
  <p:sldLayoutIdLst>
    <p:sldLayoutId id="2147484315" r:id="rId1"/>
    <p:sldLayoutId id="2147484316" r:id="rId2"/>
    <p:sldLayoutId id="2147484317" r:id="rId3"/>
    <p:sldLayoutId id="2147484391" r:id="rId4"/>
    <p:sldLayoutId id="2147484385" r:id="rId5"/>
    <p:sldLayoutId id="2147484374" r:id="rId6"/>
    <p:sldLayoutId id="2147484373" r:id="rId7"/>
    <p:sldLayoutId id="2147484356" r:id="rId8"/>
    <p:sldLayoutId id="2147484401" r:id="rId9"/>
    <p:sldLayoutId id="2147484342" r:id="rId10"/>
    <p:sldLayoutId id="2147484340" r:id="rId11"/>
    <p:sldLayoutId id="2147484339" r:id="rId12"/>
    <p:sldLayoutId id="2147484320" r:id="rId13"/>
    <p:sldLayoutId id="2147484321" r:id="rId14"/>
    <p:sldLayoutId id="2147484399" r:id="rId15"/>
    <p:sldLayoutId id="2147484398" r:id="rId16"/>
    <p:sldLayoutId id="2147484397" r:id="rId17"/>
    <p:sldLayoutId id="2147484396" r:id="rId18"/>
    <p:sldLayoutId id="2147484394" r:id="rId19"/>
    <p:sldLayoutId id="2147484393" r:id="rId20"/>
    <p:sldLayoutId id="2147484392" r:id="rId21"/>
    <p:sldLayoutId id="2147484389" r:id="rId22"/>
    <p:sldLayoutId id="2147484387" r:id="rId23"/>
    <p:sldLayoutId id="2147484386" r:id="rId24"/>
    <p:sldLayoutId id="2147484383" r:id="rId25"/>
    <p:sldLayoutId id="2147484382" r:id="rId26"/>
    <p:sldLayoutId id="2147484379" r:id="rId27"/>
    <p:sldLayoutId id="2147484378" r:id="rId28"/>
    <p:sldLayoutId id="2147484369" r:id="rId29"/>
    <p:sldLayoutId id="2147484367" r:id="rId30"/>
    <p:sldLayoutId id="2147484362" r:id="rId31"/>
    <p:sldLayoutId id="2147484361" r:id="rId32"/>
    <p:sldLayoutId id="2147484360" r:id="rId33"/>
    <p:sldLayoutId id="2147484359" r:id="rId34"/>
    <p:sldLayoutId id="2147484358" r:id="rId35"/>
    <p:sldLayoutId id="2147484355" r:id="rId36"/>
    <p:sldLayoutId id="2147484354" r:id="rId37"/>
    <p:sldLayoutId id="2147484353" r:id="rId38"/>
    <p:sldLayoutId id="2147484352" r:id="rId39"/>
    <p:sldLayoutId id="2147484351" r:id="rId40"/>
    <p:sldLayoutId id="2147484350" r:id="rId41"/>
    <p:sldLayoutId id="2147484349" r:id="rId42"/>
    <p:sldLayoutId id="2147484348" r:id="rId43"/>
    <p:sldLayoutId id="2147484345" r:id="rId44"/>
    <p:sldLayoutId id="2147484344" r:id="rId45"/>
    <p:sldLayoutId id="2147484343" r:id="rId46"/>
    <p:sldLayoutId id="2147484323" r:id="rId47"/>
    <p:sldLayoutId id="2147484324" r:id="rId48"/>
    <p:sldLayoutId id="2147484325" r:id="rId49"/>
    <p:sldLayoutId id="2147484326" r:id="rId50"/>
    <p:sldLayoutId id="2147484395" r:id="rId51"/>
    <p:sldLayoutId id="2147484390" r:id="rId52"/>
    <p:sldLayoutId id="2147484388" r:id="rId53"/>
    <p:sldLayoutId id="2147484384" r:id="rId54"/>
    <p:sldLayoutId id="2147484381" r:id="rId55"/>
    <p:sldLayoutId id="2147484376" r:id="rId56"/>
    <p:sldLayoutId id="2147484372" r:id="rId57"/>
    <p:sldLayoutId id="2147484364" r:id="rId58"/>
    <p:sldLayoutId id="2147484357" r:id="rId59"/>
    <p:sldLayoutId id="2147484347" r:id="rId60"/>
    <p:sldLayoutId id="2147484338" r:id="rId61"/>
    <p:sldLayoutId id="2147484328" r:id="rId62"/>
    <p:sldLayoutId id="2147484329" r:id="rId63"/>
    <p:sldLayoutId id="2147484330" r:id="rId64"/>
    <p:sldLayoutId id="2147484331" r:id="rId65"/>
    <p:sldLayoutId id="2147484332" r:id="rId66"/>
    <p:sldLayoutId id="2147484400" r:id="rId67"/>
    <p:sldLayoutId id="2147484334" r:id="rId6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26.xml"/><Relationship Id="rId2"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26.xml"/><Relationship Id="rId2"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26.xml"/><Relationship Id="rId2"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2.png"/><Relationship Id="rId1" Type="http://schemas.openxmlformats.org/officeDocument/2006/relationships/slideLayout" Target="../slideLayouts/slideLayout26.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8.jpeg"/><Relationship Id="rId1" Type="http://schemas.openxmlformats.org/officeDocument/2006/relationships/slideLayout" Target="../slideLayouts/slideLayout18.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Relationships>
</file>

<file path=ppt/slides/_rels/slide21.xml.rels><?xml version="1.0" encoding="UTF-8" standalone="yes"?>
<Relationships xmlns="http://schemas.openxmlformats.org/package/2006/relationships"><Relationship Id="rId3" Type="http://schemas.openxmlformats.org/officeDocument/2006/relationships/hyperlink" Target="https://twitter.com/dmakogon" TargetMode="External"/><Relationship Id="rId4" Type="http://schemas.openxmlformats.org/officeDocument/2006/relationships/hyperlink" Target="https://dmak.io/" TargetMode="External"/><Relationship Id="rId5" Type="http://schemas.openxmlformats.org/officeDocument/2006/relationships/hyperlink" Target="https://facebook.com/dmak.online" TargetMode="External"/><Relationship Id="rId6" Type="http://schemas.openxmlformats.org/officeDocument/2006/relationships/hyperlink" Target="http://stackoverflow.com/users/272109/david-makogon" TargetMode="External"/><Relationship Id="rId7" Type="http://schemas.openxmlformats.org/officeDocument/2006/relationships/hyperlink" Target="https://azure.microsoft.com/" TargetMode="External"/><Relationship Id="rId8" Type="http://schemas.openxmlformats.org/officeDocument/2006/relationships/hyperlink" Target="https://github.com/dmakogon/novacc2017" TargetMode="External"/><Relationship Id="rId1" Type="http://schemas.openxmlformats.org/officeDocument/2006/relationships/slideLayout" Target="../slideLayouts/slideLayout39.xml"/><Relationship Id="rId2" Type="http://schemas.openxmlformats.org/officeDocument/2006/relationships/notesSlide" Target="../notesSlides/notesSlide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9.jpg"/><Relationship Id="rId3" Type="http://schemas.openxmlformats.org/officeDocument/2006/relationships/image" Target="../media/image10.jpg"/></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0.jpg"/><Relationship Id="rId1" Type="http://schemas.openxmlformats.org/officeDocument/2006/relationships/slideLayout" Target="../slideLayouts/slideLayout8.xml"/><Relationship Id="rId2" Type="http://schemas.openxmlformats.org/officeDocument/2006/relationships/image" Target="../media/image1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image" Target="../media/image14.jpg"/><Relationship Id="rId5" Type="http://schemas.openxmlformats.org/officeDocument/2006/relationships/image" Target="../media/image15.jpg"/><Relationship Id="rId1" Type="http://schemas.openxmlformats.org/officeDocument/2006/relationships/slideLayout" Target="../slideLayouts/slideLayout26.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26.xml"/><Relationship Id="rId2"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660" y="1351318"/>
            <a:ext cx="11887200" cy="3674852"/>
          </a:xfrm>
        </p:spPr>
        <p:txBody>
          <a:bodyPr/>
          <a:lstStyle/>
          <a:p>
            <a:r>
              <a:rPr lang="en-US" dirty="0" err="1" smtClean="0"/>
              <a:t>HackedDB</a:t>
            </a:r>
            <a:r>
              <a:rPr lang="en-US" dirty="0" smtClean="0"/>
              <a:t>*:</a:t>
            </a:r>
            <a:r>
              <a:rPr lang="en-US" dirty="0"/>
              <a:t/>
            </a:r>
            <a:br>
              <a:rPr lang="en-US" dirty="0"/>
            </a:br>
            <a:r>
              <a:rPr lang="en-US" sz="6000" dirty="0" smtClean="0"/>
              <a:t>All your database are belong to us</a:t>
            </a:r>
            <a:r>
              <a:rPr lang="is-IS" sz="6000" dirty="0"/>
              <a:t/>
            </a:r>
            <a:br>
              <a:rPr lang="is-IS" sz="6000" dirty="0"/>
            </a:br>
            <a:r>
              <a:rPr lang="en-US" dirty="0" smtClean="0"/>
              <a:t/>
            </a:r>
            <a:br>
              <a:rPr lang="en-US" dirty="0" smtClean="0"/>
            </a:br>
            <a:r>
              <a:rPr lang="en-US" sz="4800" dirty="0" smtClean="0"/>
              <a:t>* </a:t>
            </a:r>
            <a:r>
              <a:rPr lang="en-US" sz="4800" dirty="0" err="1" smtClean="0"/>
              <a:t>HackedDB</a:t>
            </a:r>
            <a:r>
              <a:rPr lang="en-US" sz="4800" dirty="0" smtClean="0"/>
              <a:t> is not a real </a:t>
            </a:r>
            <a:r>
              <a:rPr lang="en-US" sz="4800" dirty="0" err="1" smtClean="0"/>
              <a:t>db</a:t>
            </a:r>
            <a:r>
              <a:rPr lang="en-US" sz="4800" dirty="0" smtClean="0"/>
              <a:t> </a:t>
            </a:r>
            <a:r>
              <a:rPr lang="en-US" sz="4800" dirty="0" smtClean="0">
                <a:sym typeface="Wingdings"/>
              </a:rPr>
              <a:t></a:t>
            </a:r>
            <a:endParaRPr lang="en-US" dirty="0"/>
          </a:p>
        </p:txBody>
      </p:sp>
      <p:sp>
        <p:nvSpPr>
          <p:cNvPr id="6" name="Text Placeholder 4"/>
          <p:cNvSpPr txBox="1">
            <a:spLocks/>
          </p:cNvSpPr>
          <p:nvPr/>
        </p:nvSpPr>
        <p:spPr>
          <a:xfrm>
            <a:off x="281052" y="5622207"/>
            <a:ext cx="10585385" cy="1404761"/>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is-IS" sz="4000" dirty="0"/>
              <a:t>David Makogon, </a:t>
            </a:r>
            <a:r>
              <a:rPr lang="is-IS" sz="4000" dirty="0" smtClean="0"/>
              <a:t>Microsoft</a:t>
            </a:r>
          </a:p>
          <a:p>
            <a:pPr marL="0" indent="0">
              <a:buNone/>
            </a:pPr>
            <a:r>
              <a:rPr lang="is-IS" sz="4000" dirty="0" smtClean="0"/>
              <a:t> twitter: </a:t>
            </a:r>
            <a:r>
              <a:rPr lang="en-US" sz="3999" dirty="0" smtClean="0"/>
              <a:t>@</a:t>
            </a:r>
            <a:r>
              <a:rPr lang="en-US" sz="3999" dirty="0" err="1" smtClean="0"/>
              <a:t>dmakogon</a:t>
            </a:r>
            <a:r>
              <a:rPr lang="en-US" sz="3999" smtClean="0"/>
              <a:t>, blog: dmak.io</a:t>
            </a:r>
            <a:endParaRPr lang="en-US" sz="3999" dirty="0"/>
          </a:p>
        </p:txBody>
      </p:sp>
      <p:sp>
        <p:nvSpPr>
          <p:cNvPr id="7" name="Text Placeholder 4"/>
          <p:cNvSpPr txBox="1">
            <a:spLocks/>
          </p:cNvSpPr>
          <p:nvPr/>
        </p:nvSpPr>
        <p:spPr>
          <a:xfrm>
            <a:off x="281052" y="469904"/>
            <a:ext cx="10258572" cy="1060973"/>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999" dirty="0" smtClean="0"/>
              <a:t>#</a:t>
            </a:r>
            <a:r>
              <a:rPr lang="en-US" sz="3999" dirty="0" err="1" smtClean="0"/>
              <a:t>novacodecamp</a:t>
            </a:r>
            <a:endParaRPr lang="en-US" sz="3999" dirty="0"/>
          </a:p>
        </p:txBody>
      </p:sp>
    </p:spTree>
    <p:extLst>
      <p:ext uri="{BB962C8B-B14F-4D97-AF65-F5344CB8AC3E}">
        <p14:creationId xmlns:p14="http://schemas.microsoft.com/office/powerpoint/2010/main" val="1533974707"/>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Oh </a:t>
            </a:r>
            <a:r>
              <a:rPr lang="mr-IN" dirty="0" smtClean="0"/>
              <a:t>–</a:t>
            </a:r>
            <a:r>
              <a:rPr lang="en-US" dirty="0" smtClean="0"/>
              <a:t> let's see our hacked database</a:t>
            </a:r>
            <a:endParaRPr lang="en-US" dirty="0"/>
          </a:p>
        </p:txBody>
      </p:sp>
    </p:spTree>
    <p:extLst>
      <p:ext uri="{BB962C8B-B14F-4D97-AF65-F5344CB8AC3E}">
        <p14:creationId xmlns:p14="http://schemas.microsoft.com/office/powerpoint/2010/main" val="181884484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Out-of-the-box database security</a:t>
            </a:r>
            <a:endParaRPr lang="en-US" dirty="0"/>
          </a:p>
        </p:txBody>
      </p:sp>
      <p:sp>
        <p:nvSpPr>
          <p:cNvPr id="2" name="Content Placeholder 1"/>
          <p:cNvSpPr>
            <a:spLocks noGrp="1"/>
          </p:cNvSpPr>
          <p:nvPr>
            <p:ph type="body" sz="quarter" idx="10"/>
          </p:nvPr>
        </p:nvSpPr>
        <p:spPr>
          <a:xfrm>
            <a:off x="275481" y="1212850"/>
            <a:ext cx="11885514" cy="1314912"/>
          </a:xfrm>
        </p:spPr>
        <p:txBody>
          <a:bodyPr/>
          <a:lstStyle/>
          <a:p>
            <a:r>
              <a:rPr lang="en-US" sz="3672" dirty="0" err="1" smtClean="0"/>
              <a:t>Auth</a:t>
            </a:r>
            <a:endParaRPr lang="en-US" sz="3672" dirty="0" smtClean="0"/>
          </a:p>
          <a:p>
            <a:r>
              <a:rPr lang="en-US" sz="3672" smtClean="0"/>
              <a:t>Network binding</a:t>
            </a:r>
            <a:endParaRPr lang="en-US" sz="3672" dirty="0"/>
          </a:p>
        </p:txBody>
      </p:sp>
    </p:spTree>
    <p:extLst>
      <p:ext uri="{BB962C8B-B14F-4D97-AF65-F5344CB8AC3E}">
        <p14:creationId xmlns:p14="http://schemas.microsoft.com/office/powerpoint/2010/main" val="1041155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 </a:t>
            </a:r>
            <a:r>
              <a:rPr lang="en-US" dirty="0" smtClean="0"/>
              <a:t>MongoDB </a:t>
            </a:r>
            <a:r>
              <a:rPr lang="en-US" dirty="0" err="1" smtClean="0"/>
              <a:t>config</a:t>
            </a:r>
            <a:endParaRPr lang="en-US" dirty="0"/>
          </a:p>
        </p:txBody>
      </p:sp>
    </p:spTree>
    <p:extLst>
      <p:ext uri="{BB962C8B-B14F-4D97-AF65-F5344CB8AC3E}">
        <p14:creationId xmlns:p14="http://schemas.microsoft.com/office/powerpoint/2010/main" val="766347701"/>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Virtual Networks</a:t>
            </a:r>
            <a:endParaRPr lang="en-US" dirty="0"/>
          </a:p>
        </p:txBody>
      </p:sp>
      <p:pic>
        <p:nvPicPr>
          <p:cNvPr id="5" name="Picture 4"/>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3233579" y="-1006737"/>
            <a:ext cx="9202896" cy="9202896"/>
          </a:xfrm>
          <a:prstGeom prst="rect">
            <a:avLst/>
          </a:prstGeom>
          <a:noFill/>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3638" y="1067647"/>
            <a:ext cx="2667000" cy="2667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02157" y="3404826"/>
            <a:ext cx="1922830" cy="192283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39225" y="2963862"/>
            <a:ext cx="2355614" cy="2355614"/>
          </a:xfrm>
          <a:prstGeom prst="rect">
            <a:avLst/>
          </a:prstGeom>
        </p:spPr>
      </p:pic>
      <p:sp>
        <p:nvSpPr>
          <p:cNvPr id="9" name="TextBox 8"/>
          <p:cNvSpPr txBox="1"/>
          <p:nvPr/>
        </p:nvSpPr>
        <p:spPr>
          <a:xfrm>
            <a:off x="7215571" y="3555155"/>
            <a:ext cx="2086586" cy="849463"/>
          </a:xfrm>
          <a:prstGeom prst="rect">
            <a:avLst/>
          </a:prstGeom>
          <a:noFill/>
        </p:spPr>
        <p:txBody>
          <a:bodyPr wrap="square" lIns="182880" tIns="146304" rIns="182880" bIns="146304" rtlCol="0">
            <a:spAutoFit/>
          </a:bodyPr>
          <a:lstStyle/>
          <a:p>
            <a:pPr algn="ctr">
              <a:lnSpc>
                <a:spcPct val="90000"/>
              </a:lnSpc>
              <a:spcAft>
                <a:spcPts val="600"/>
              </a:spcAft>
            </a:pPr>
            <a:r>
              <a:rPr lang="en-US" sz="4000" b="1" smtClean="0">
                <a:solidFill>
                  <a:schemeClr val="accent6"/>
                </a:solidFill>
              </a:rPr>
              <a:t>DB</a:t>
            </a:r>
            <a:endParaRPr lang="en-US" sz="4000" b="1" dirty="0" smtClean="0">
              <a:solidFill>
                <a:schemeClr val="accent6"/>
              </a:solidFill>
            </a:endParaRPr>
          </a:p>
        </p:txBody>
      </p:sp>
      <p:sp>
        <p:nvSpPr>
          <p:cNvPr id="10" name="TextBox 9"/>
          <p:cNvSpPr txBox="1"/>
          <p:nvPr/>
        </p:nvSpPr>
        <p:spPr>
          <a:xfrm>
            <a:off x="9461638" y="5214537"/>
            <a:ext cx="2571616" cy="849463"/>
          </a:xfrm>
          <a:prstGeom prst="rect">
            <a:avLst/>
          </a:prstGeom>
          <a:noFill/>
        </p:spPr>
        <p:txBody>
          <a:bodyPr wrap="square" lIns="182880" tIns="146304" rIns="182880" bIns="146304" rtlCol="0">
            <a:spAutoFit/>
          </a:bodyPr>
          <a:lstStyle/>
          <a:p>
            <a:pPr>
              <a:lnSpc>
                <a:spcPct val="90000"/>
              </a:lnSpc>
              <a:spcAft>
                <a:spcPts val="600"/>
              </a:spcAft>
            </a:pPr>
            <a:r>
              <a:rPr lang="en-US" sz="4000" b="1" dirty="0" smtClean="0">
                <a:solidFill>
                  <a:schemeClr val="accent6"/>
                </a:solidFill>
              </a:rPr>
              <a:t>Storage</a:t>
            </a:r>
          </a:p>
        </p:txBody>
      </p:sp>
      <p:sp>
        <p:nvSpPr>
          <p:cNvPr id="12" name="Frame 11"/>
          <p:cNvSpPr/>
          <p:nvPr/>
        </p:nvSpPr>
        <p:spPr bwMode="auto">
          <a:xfrm>
            <a:off x="3233579" y="1067647"/>
            <a:ext cx="7404258" cy="4791815"/>
          </a:xfrm>
          <a:prstGeom prst="frame">
            <a:avLst>
              <a:gd name="adj1" fmla="val 4867"/>
            </a:avLst>
          </a:prstGeom>
          <a:solidFill>
            <a:srgbClr val="FFC000"/>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p:cNvCxnSpPr/>
          <p:nvPr/>
        </p:nvCxnSpPr>
        <p:spPr>
          <a:xfrm flipV="1">
            <a:off x="5853811" y="2401147"/>
            <a:ext cx="1633747" cy="1154008"/>
          </a:xfrm>
          <a:prstGeom prst="straightConnector1">
            <a:avLst/>
          </a:prstGeom>
          <a:ln w="762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1148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Networks</a:t>
            </a:r>
            <a:endParaRPr lang="en-US" dirty="0"/>
          </a:p>
        </p:txBody>
      </p:sp>
      <p:sp>
        <p:nvSpPr>
          <p:cNvPr id="3" name="Text Placeholder 2"/>
          <p:cNvSpPr>
            <a:spLocks noGrp="1"/>
          </p:cNvSpPr>
          <p:nvPr>
            <p:ph type="body" sz="quarter" idx="10"/>
          </p:nvPr>
        </p:nvSpPr>
        <p:spPr>
          <a:xfrm>
            <a:off x="274638" y="1212850"/>
            <a:ext cx="11887200" cy="3447098"/>
          </a:xfrm>
        </p:spPr>
        <p:txBody>
          <a:bodyPr/>
          <a:lstStyle/>
          <a:p>
            <a:r>
              <a:rPr lang="en-US" dirty="0" smtClean="0"/>
              <a:t>App server talks to </a:t>
            </a:r>
            <a:r>
              <a:rPr lang="en-US" dirty="0" err="1" smtClean="0"/>
              <a:t>db</a:t>
            </a:r>
            <a:endParaRPr lang="en-US" dirty="0" smtClean="0"/>
          </a:p>
          <a:p>
            <a:r>
              <a:rPr lang="en-US" dirty="0" smtClean="0"/>
              <a:t>app &amp; </a:t>
            </a:r>
            <a:r>
              <a:rPr lang="en-US" dirty="0" err="1" smtClean="0"/>
              <a:t>db</a:t>
            </a:r>
            <a:r>
              <a:rPr lang="en-US" dirty="0" smtClean="0"/>
              <a:t> server live in </a:t>
            </a:r>
            <a:r>
              <a:rPr lang="en-US" dirty="0" err="1" smtClean="0"/>
              <a:t>vnet</a:t>
            </a:r>
            <a:endParaRPr lang="en-US" dirty="0" smtClean="0"/>
          </a:p>
          <a:p>
            <a:r>
              <a:rPr lang="en-US" dirty="0" smtClean="0"/>
              <a:t>no ports exposed for </a:t>
            </a:r>
            <a:r>
              <a:rPr lang="en-US" dirty="0" err="1" smtClean="0"/>
              <a:t>db</a:t>
            </a:r>
            <a:endParaRPr lang="en-US" dirty="0" smtClean="0"/>
          </a:p>
          <a:p>
            <a:r>
              <a:rPr lang="en-US" dirty="0" smtClean="0"/>
              <a:t>app server has only open port</a:t>
            </a:r>
          </a:p>
          <a:p>
            <a:endParaRPr lang="en-US" dirty="0"/>
          </a:p>
        </p:txBody>
      </p:sp>
      <p:grpSp>
        <p:nvGrpSpPr>
          <p:cNvPr id="14" name="Group 13"/>
          <p:cNvGrpSpPr/>
          <p:nvPr/>
        </p:nvGrpSpPr>
        <p:grpSpPr>
          <a:xfrm>
            <a:off x="7056437" y="0"/>
            <a:ext cx="5105401" cy="5181600"/>
            <a:chOff x="7056436" y="-160338"/>
            <a:chExt cx="5105401" cy="5181600"/>
          </a:xfrm>
        </p:grpSpPr>
        <p:pic>
          <p:nvPicPr>
            <p:cNvPr id="4" name="Picture 3"/>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7056436" y="-160338"/>
              <a:ext cx="5105401" cy="5181600"/>
            </a:xfrm>
            <a:prstGeom prst="rect">
              <a:avLst/>
            </a:prstGeom>
            <a:noFill/>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0843" y="1007623"/>
              <a:ext cx="1479546" cy="150162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23042" y="2323549"/>
              <a:ext cx="1066710" cy="108263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1472" y="2075269"/>
              <a:ext cx="1306801" cy="1326305"/>
            </a:xfrm>
            <a:prstGeom prst="rect">
              <a:avLst/>
            </a:prstGeom>
          </p:spPr>
        </p:pic>
        <p:sp>
          <p:nvSpPr>
            <p:cNvPr id="10" name="Frame 9"/>
            <p:cNvSpPr/>
            <p:nvPr/>
          </p:nvSpPr>
          <p:spPr bwMode="auto">
            <a:xfrm>
              <a:off x="7056436" y="1007623"/>
              <a:ext cx="4107588" cy="2697984"/>
            </a:xfrm>
            <a:prstGeom prst="frame">
              <a:avLst>
                <a:gd name="adj1" fmla="val 4867"/>
              </a:avLst>
            </a:prstGeom>
            <a:solidFill>
              <a:srgbClr val="FFC000"/>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Arrow Connector 10"/>
            <p:cNvCxnSpPr/>
            <p:nvPr/>
          </p:nvCxnSpPr>
          <p:spPr>
            <a:xfrm flipV="1">
              <a:off x="8510037" y="1758438"/>
              <a:ext cx="906338" cy="649753"/>
            </a:xfrm>
            <a:prstGeom prst="straightConnector1">
              <a:avLst/>
            </a:prstGeom>
            <a:ln w="762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7" name="Straight Arrow Connector 16"/>
          <p:cNvCxnSpPr/>
          <p:nvPr/>
        </p:nvCxnSpPr>
        <p:spPr>
          <a:xfrm>
            <a:off x="6294437" y="3116262"/>
            <a:ext cx="762000" cy="0"/>
          </a:xfrm>
          <a:prstGeom prst="straightConnector1">
            <a:avLst/>
          </a:prstGeom>
          <a:ln w="7620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985274" y="2347761"/>
            <a:ext cx="1600200" cy="849463"/>
          </a:xfrm>
          <a:prstGeom prst="rect">
            <a:avLst/>
          </a:prstGeom>
          <a:noFill/>
        </p:spPr>
        <p:txBody>
          <a:bodyPr wrap="square" lIns="182880" tIns="146304" rIns="182880" bIns="146304" rtlCol="0">
            <a:spAutoFit/>
          </a:bodyPr>
          <a:lstStyle/>
          <a:p>
            <a:pPr>
              <a:lnSpc>
                <a:spcPct val="90000"/>
              </a:lnSpc>
              <a:spcAft>
                <a:spcPts val="600"/>
              </a:spcAft>
            </a:pPr>
            <a:r>
              <a:rPr lang="en-US" sz="4000" b="1" dirty="0" smtClean="0">
                <a:gradFill>
                  <a:gsLst>
                    <a:gs pos="2917">
                      <a:schemeClr val="tx1"/>
                    </a:gs>
                    <a:gs pos="30000">
                      <a:schemeClr val="tx1"/>
                    </a:gs>
                  </a:gsLst>
                  <a:lin ang="5400000" scaled="0"/>
                </a:gradFill>
              </a:rPr>
              <a:t>443</a:t>
            </a:r>
          </a:p>
        </p:txBody>
      </p:sp>
    </p:spTree>
    <p:extLst>
      <p:ext uri="{BB962C8B-B14F-4D97-AF65-F5344CB8AC3E}">
        <p14:creationId xmlns:p14="http://schemas.microsoft.com/office/powerpoint/2010/main" val="515177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 </a:t>
            </a:r>
            <a:r>
              <a:rPr lang="en-US" dirty="0" smtClean="0"/>
              <a:t> Virtual Networks</a:t>
            </a:r>
            <a:endParaRPr lang="en-US" dirty="0"/>
          </a:p>
        </p:txBody>
      </p:sp>
    </p:spTree>
    <p:extLst>
      <p:ext uri="{BB962C8B-B14F-4D97-AF65-F5344CB8AC3E}">
        <p14:creationId xmlns:p14="http://schemas.microsoft.com/office/powerpoint/2010/main" val="713524587"/>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Jump box</a:t>
            </a:r>
            <a:endParaRPr lang="en-US" dirty="0"/>
          </a:p>
        </p:txBody>
      </p:sp>
      <p:pic>
        <p:nvPicPr>
          <p:cNvPr id="5" name="Picture 4"/>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3233579" y="-1006737"/>
            <a:ext cx="9202896" cy="9202896"/>
          </a:xfrm>
          <a:prstGeom prst="rect">
            <a:avLst/>
          </a:prstGeom>
          <a:noFill/>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3638" y="1067647"/>
            <a:ext cx="2667000" cy="2667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02157" y="3404826"/>
            <a:ext cx="1922830" cy="192283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9764" y="3944239"/>
            <a:ext cx="2355614" cy="2355614"/>
          </a:xfrm>
          <a:prstGeom prst="rect">
            <a:avLst/>
          </a:prstGeom>
        </p:spPr>
      </p:pic>
      <p:sp>
        <p:nvSpPr>
          <p:cNvPr id="9" name="TextBox 8"/>
          <p:cNvSpPr txBox="1"/>
          <p:nvPr/>
        </p:nvSpPr>
        <p:spPr>
          <a:xfrm>
            <a:off x="7774695" y="3414712"/>
            <a:ext cx="2086586" cy="849463"/>
          </a:xfrm>
          <a:prstGeom prst="rect">
            <a:avLst/>
          </a:prstGeom>
          <a:noFill/>
        </p:spPr>
        <p:txBody>
          <a:bodyPr wrap="square" lIns="182880" tIns="146304" rIns="182880" bIns="146304" rtlCol="0">
            <a:spAutoFit/>
          </a:bodyPr>
          <a:lstStyle/>
          <a:p>
            <a:pPr algn="ctr">
              <a:lnSpc>
                <a:spcPct val="90000"/>
              </a:lnSpc>
              <a:spcAft>
                <a:spcPts val="600"/>
              </a:spcAft>
            </a:pPr>
            <a:r>
              <a:rPr lang="en-US" sz="4000" b="1" smtClean="0">
                <a:solidFill>
                  <a:schemeClr val="accent6"/>
                </a:solidFill>
              </a:rPr>
              <a:t>DB</a:t>
            </a:r>
            <a:endParaRPr lang="en-US" sz="4000" b="1" dirty="0" smtClean="0">
              <a:solidFill>
                <a:schemeClr val="accent6"/>
              </a:solidFill>
            </a:endParaRPr>
          </a:p>
        </p:txBody>
      </p:sp>
      <p:sp>
        <p:nvSpPr>
          <p:cNvPr id="10" name="TextBox 9"/>
          <p:cNvSpPr txBox="1"/>
          <p:nvPr/>
        </p:nvSpPr>
        <p:spPr>
          <a:xfrm>
            <a:off x="9461638" y="5214537"/>
            <a:ext cx="2571616" cy="849463"/>
          </a:xfrm>
          <a:prstGeom prst="rect">
            <a:avLst/>
          </a:prstGeom>
          <a:noFill/>
        </p:spPr>
        <p:txBody>
          <a:bodyPr wrap="square" lIns="182880" tIns="146304" rIns="182880" bIns="146304" rtlCol="0">
            <a:spAutoFit/>
          </a:bodyPr>
          <a:lstStyle/>
          <a:p>
            <a:pPr>
              <a:lnSpc>
                <a:spcPct val="90000"/>
              </a:lnSpc>
              <a:spcAft>
                <a:spcPts val="600"/>
              </a:spcAft>
            </a:pPr>
            <a:r>
              <a:rPr lang="en-US" sz="4000" b="1" dirty="0" smtClean="0">
                <a:solidFill>
                  <a:schemeClr val="accent6"/>
                </a:solidFill>
              </a:rPr>
              <a:t>Storage</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6736" y="3399461"/>
            <a:ext cx="2239807" cy="2239807"/>
          </a:xfrm>
          <a:prstGeom prst="rect">
            <a:avLst/>
          </a:prstGeom>
        </p:spPr>
      </p:pic>
      <p:cxnSp>
        <p:nvCxnSpPr>
          <p:cNvPr id="15" name="Straight Arrow Connector 14"/>
          <p:cNvCxnSpPr/>
          <p:nvPr/>
        </p:nvCxnSpPr>
        <p:spPr>
          <a:xfrm flipV="1">
            <a:off x="5586543" y="2401147"/>
            <a:ext cx="1901015" cy="1333500"/>
          </a:xfrm>
          <a:prstGeom prst="straightConnector1">
            <a:avLst/>
          </a:prstGeom>
          <a:ln w="762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5579453" y="3991716"/>
            <a:ext cx="817925" cy="272459"/>
          </a:xfrm>
          <a:prstGeom prst="straightConnector1">
            <a:avLst/>
          </a:prstGeom>
          <a:ln w="762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1969070" y="4805415"/>
            <a:ext cx="1154251" cy="60705"/>
          </a:xfrm>
          <a:prstGeom prst="straightConnector1">
            <a:avLst/>
          </a:prstGeom>
          <a:ln w="7620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969070" y="3462659"/>
            <a:ext cx="1600200" cy="1403461"/>
          </a:xfrm>
          <a:prstGeom prst="rect">
            <a:avLst/>
          </a:prstGeom>
          <a:noFill/>
        </p:spPr>
        <p:txBody>
          <a:bodyPr wrap="square" lIns="182880" tIns="146304" rIns="182880" bIns="146304" rtlCol="0">
            <a:spAutoFit/>
          </a:bodyPr>
          <a:lstStyle/>
          <a:p>
            <a:pPr>
              <a:lnSpc>
                <a:spcPct val="90000"/>
              </a:lnSpc>
              <a:spcAft>
                <a:spcPts val="600"/>
              </a:spcAft>
            </a:pPr>
            <a:r>
              <a:rPr lang="en-US" sz="4000" b="1" smtClean="0">
                <a:gradFill>
                  <a:gsLst>
                    <a:gs pos="2917">
                      <a:schemeClr val="tx1"/>
                    </a:gs>
                    <a:gs pos="30000">
                      <a:schemeClr val="tx1"/>
                    </a:gs>
                  </a:gsLst>
                  <a:lin ang="5400000" scaled="0"/>
                </a:gradFill>
              </a:rPr>
              <a:t>22</a:t>
            </a:r>
            <a:br>
              <a:rPr lang="en-US" sz="4000" b="1" smtClean="0">
                <a:gradFill>
                  <a:gsLst>
                    <a:gs pos="2917">
                      <a:schemeClr val="tx1"/>
                    </a:gs>
                    <a:gs pos="30000">
                      <a:schemeClr val="tx1"/>
                    </a:gs>
                  </a:gsLst>
                  <a:lin ang="5400000" scaled="0"/>
                </a:gradFill>
              </a:rPr>
            </a:br>
            <a:r>
              <a:rPr lang="en-US" sz="4000" b="1" smtClean="0">
                <a:gradFill>
                  <a:gsLst>
                    <a:gs pos="2917">
                      <a:schemeClr val="tx1"/>
                    </a:gs>
                    <a:gs pos="30000">
                      <a:schemeClr val="tx1"/>
                    </a:gs>
                  </a:gsLst>
                  <a:lin ang="5400000" scaled="0"/>
                </a:gradFill>
              </a:rPr>
              <a:t>3389</a:t>
            </a:r>
            <a:endParaRPr lang="en-US" sz="4000" b="1"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4115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 </a:t>
            </a:r>
            <a:r>
              <a:rPr lang="en-US" dirty="0" smtClean="0"/>
              <a:t> </a:t>
            </a:r>
            <a:r>
              <a:rPr lang="en-US" dirty="0" err="1" smtClean="0"/>
              <a:t>Jumpbox</a:t>
            </a:r>
            <a:endParaRPr lang="en-US" dirty="0"/>
          </a:p>
        </p:txBody>
      </p:sp>
    </p:spTree>
    <p:extLst>
      <p:ext uri="{BB962C8B-B14F-4D97-AF65-F5344CB8AC3E}">
        <p14:creationId xmlns:p14="http://schemas.microsoft.com/office/powerpoint/2010/main" val="1011893262"/>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IP whitelisting</a:t>
            </a:r>
            <a:endParaRPr lang="en-US" dirty="0"/>
          </a:p>
        </p:txBody>
      </p:sp>
      <p:pic>
        <p:nvPicPr>
          <p:cNvPr id="5" name="Picture 4"/>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3233579" y="-1006737"/>
            <a:ext cx="9202896" cy="9202896"/>
          </a:xfrm>
          <a:prstGeom prst="rect">
            <a:avLst/>
          </a:prstGeom>
          <a:noFill/>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3638" y="1067647"/>
            <a:ext cx="2667000" cy="2667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02157" y="3404826"/>
            <a:ext cx="1922830" cy="192283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39225" y="2963862"/>
            <a:ext cx="2355614" cy="2355614"/>
          </a:xfrm>
          <a:prstGeom prst="rect">
            <a:avLst/>
          </a:prstGeom>
        </p:spPr>
      </p:pic>
      <p:sp>
        <p:nvSpPr>
          <p:cNvPr id="9" name="TextBox 8"/>
          <p:cNvSpPr txBox="1"/>
          <p:nvPr/>
        </p:nvSpPr>
        <p:spPr>
          <a:xfrm>
            <a:off x="7215571" y="3555155"/>
            <a:ext cx="2086586" cy="849463"/>
          </a:xfrm>
          <a:prstGeom prst="rect">
            <a:avLst/>
          </a:prstGeom>
          <a:noFill/>
        </p:spPr>
        <p:txBody>
          <a:bodyPr wrap="square" lIns="182880" tIns="146304" rIns="182880" bIns="146304" rtlCol="0">
            <a:spAutoFit/>
          </a:bodyPr>
          <a:lstStyle/>
          <a:p>
            <a:pPr algn="ctr">
              <a:lnSpc>
                <a:spcPct val="90000"/>
              </a:lnSpc>
              <a:spcAft>
                <a:spcPts val="600"/>
              </a:spcAft>
            </a:pPr>
            <a:r>
              <a:rPr lang="en-US" sz="4000" b="1" smtClean="0">
                <a:solidFill>
                  <a:schemeClr val="accent6"/>
                </a:solidFill>
              </a:rPr>
              <a:t>DB</a:t>
            </a:r>
            <a:endParaRPr lang="en-US" sz="4000" b="1" dirty="0" smtClean="0">
              <a:solidFill>
                <a:schemeClr val="accent6"/>
              </a:solidFill>
            </a:endParaRPr>
          </a:p>
        </p:txBody>
      </p:sp>
      <p:sp>
        <p:nvSpPr>
          <p:cNvPr id="10" name="TextBox 9"/>
          <p:cNvSpPr txBox="1"/>
          <p:nvPr/>
        </p:nvSpPr>
        <p:spPr>
          <a:xfrm>
            <a:off x="9461638" y="5214537"/>
            <a:ext cx="2571616" cy="849463"/>
          </a:xfrm>
          <a:prstGeom prst="rect">
            <a:avLst/>
          </a:prstGeom>
          <a:noFill/>
        </p:spPr>
        <p:txBody>
          <a:bodyPr wrap="square" lIns="182880" tIns="146304" rIns="182880" bIns="146304" rtlCol="0">
            <a:spAutoFit/>
          </a:bodyPr>
          <a:lstStyle/>
          <a:p>
            <a:pPr>
              <a:lnSpc>
                <a:spcPct val="90000"/>
              </a:lnSpc>
              <a:spcAft>
                <a:spcPts val="600"/>
              </a:spcAft>
            </a:pPr>
            <a:r>
              <a:rPr lang="en-US" sz="4000" b="1" dirty="0" smtClean="0">
                <a:solidFill>
                  <a:schemeClr val="accent6"/>
                </a:solidFill>
              </a:rPr>
              <a:t>Storage</a:t>
            </a:r>
          </a:p>
        </p:txBody>
      </p:sp>
      <p:pic>
        <p:nvPicPr>
          <p:cNvPr id="2" name="Picture 1"/>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0912" y="1179837"/>
            <a:ext cx="2670046" cy="2670046"/>
          </a:xfrm>
          <a:prstGeom prst="rect">
            <a:avLst/>
          </a:prstGeom>
        </p:spPr>
      </p:pic>
      <p:cxnSp>
        <p:nvCxnSpPr>
          <p:cNvPr id="13" name="Straight Arrow Connector 12"/>
          <p:cNvCxnSpPr/>
          <p:nvPr/>
        </p:nvCxnSpPr>
        <p:spPr>
          <a:xfrm>
            <a:off x="2830958" y="2401147"/>
            <a:ext cx="4656600" cy="0"/>
          </a:xfrm>
          <a:prstGeom prst="straightConnector1">
            <a:avLst/>
          </a:prstGeom>
          <a:ln w="762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4977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 </a:t>
            </a:r>
            <a:r>
              <a:rPr lang="en-US" dirty="0" smtClean="0"/>
              <a:t> IP Whitelisting</a:t>
            </a:r>
            <a:endParaRPr lang="en-US" dirty="0"/>
          </a:p>
        </p:txBody>
      </p:sp>
    </p:spTree>
    <p:extLst>
      <p:ext uri="{BB962C8B-B14F-4D97-AF65-F5344CB8AC3E}">
        <p14:creationId xmlns:p14="http://schemas.microsoft.com/office/powerpoint/2010/main" val="110819648"/>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novacodecamp.org/Portals/0/Sponsors/Excella%20Logo%20Full%20Colo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12522" y="2467512"/>
            <a:ext cx="2258146" cy="17449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http://novacodecamp.org/Portals/0/Sponsors/AIS-logo_RG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2312" y="2660244"/>
            <a:ext cx="3108462" cy="13677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8588" y="2910081"/>
            <a:ext cx="3719688" cy="870102"/>
          </a:xfrm>
          <a:prstGeom prst="rect">
            <a:avLst/>
          </a:prstGeom>
        </p:spPr>
      </p:pic>
      <p:pic>
        <p:nvPicPr>
          <p:cNvPr id="20" name="Picture 2" descr="http://novacodecamp.org/Portals/0/Sponsors/MSFT_logo_Pag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2655" y="5177891"/>
            <a:ext cx="2901554" cy="620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7707846"/>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err="1" smtClean="0"/>
              <a:t>Sooo</a:t>
            </a:r>
            <a:r>
              <a:rPr lang="en-US" dirty="0" smtClean="0"/>
              <a:t>... are we un-hackable yet?</a:t>
            </a:r>
            <a:endParaRPr lang="en-US" dirty="0"/>
          </a:p>
        </p:txBody>
      </p:sp>
      <p:sp>
        <p:nvSpPr>
          <p:cNvPr id="3" name="Content Placeholder 2"/>
          <p:cNvSpPr>
            <a:spLocks noGrp="1"/>
          </p:cNvSpPr>
          <p:nvPr>
            <p:ph type="body" sz="quarter" idx="10"/>
          </p:nvPr>
        </p:nvSpPr>
        <p:spPr>
          <a:xfrm>
            <a:off x="275481" y="1212850"/>
            <a:ext cx="11885514" cy="3342775"/>
          </a:xfrm>
        </p:spPr>
        <p:txBody>
          <a:bodyPr/>
          <a:lstStyle/>
          <a:p>
            <a:endParaRPr lang="en-US" sz="2856" dirty="0"/>
          </a:p>
          <a:p>
            <a:r>
              <a:rPr lang="en-US" sz="4080" dirty="0" smtClean="0"/>
              <a:t>Database security</a:t>
            </a:r>
            <a:endParaRPr lang="en-US" sz="4080" dirty="0"/>
          </a:p>
          <a:p>
            <a:r>
              <a:rPr lang="en-US" sz="4080" dirty="0" smtClean="0"/>
              <a:t>   Virtual networks</a:t>
            </a:r>
          </a:p>
          <a:p>
            <a:r>
              <a:rPr lang="en-US" sz="4080" dirty="0" smtClean="0"/>
              <a:t>   IP whitelisting</a:t>
            </a:r>
          </a:p>
          <a:p>
            <a:r>
              <a:rPr lang="en-US" sz="4080" dirty="0" smtClean="0"/>
              <a:t>   </a:t>
            </a:r>
            <a:r>
              <a:rPr lang="en-US" sz="4080" dirty="0" err="1" smtClean="0"/>
              <a:t>Jumpbox</a:t>
            </a:r>
            <a:endParaRPr lang="en-US" sz="3672" dirty="0"/>
          </a:p>
        </p:txBody>
      </p:sp>
    </p:spTree>
    <p:extLst>
      <p:ext uri="{BB962C8B-B14F-4D97-AF65-F5344CB8AC3E}">
        <p14:creationId xmlns:p14="http://schemas.microsoft.com/office/powerpoint/2010/main" val="1096187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Questions?</a:t>
            </a:r>
          </a:p>
        </p:txBody>
      </p:sp>
      <p:sp>
        <p:nvSpPr>
          <p:cNvPr id="4" name="Content Placeholder 2"/>
          <p:cNvSpPr>
            <a:spLocks noGrp="1"/>
          </p:cNvSpPr>
          <p:nvPr>
            <p:ph type="body" sz="quarter" idx="4294967295"/>
          </p:nvPr>
        </p:nvSpPr>
        <p:spPr>
          <a:xfrm>
            <a:off x="554038" y="1592263"/>
            <a:ext cx="11882437" cy="6282163"/>
          </a:xfrm>
        </p:spPr>
        <p:txBody>
          <a:bodyPr vert="horz" wrap="square" lIns="149196" tIns="93247" rIns="149196" bIns="93247" rtlCol="0">
            <a:spAutoFit/>
          </a:bodyPr>
          <a:lstStyle/>
          <a:p>
            <a:pPr marL="0" indent="0">
              <a:buNone/>
            </a:pP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Twitter: </a:t>
            </a:r>
            <a:r>
              <a:rPr lang="en-US" sz="4400" dirty="0">
                <a:solidFill>
                  <a:schemeClr val="tx1"/>
                </a:solidFill>
                <a:latin typeface="Segoe UI" panose="020B0502040204020203" pitchFamily="34" charset="0"/>
                <a:cs typeface="Segoe UI" panose="020B0502040204020203" pitchFamily="34" charset="0"/>
                <a:hlinkClick r:id="rId3"/>
              </a:rPr>
              <a:t>@</a:t>
            </a:r>
            <a:r>
              <a:rPr lang="en-US" sz="4400" dirty="0" err="1">
                <a:solidFill>
                  <a:schemeClr val="tx1"/>
                </a:solidFill>
                <a:latin typeface="Segoe UI" panose="020B0502040204020203" pitchFamily="34" charset="0"/>
                <a:cs typeface="Segoe UI" panose="020B0502040204020203" pitchFamily="34" charset="0"/>
                <a:hlinkClick r:id="rId3"/>
              </a:rPr>
              <a:t>dmakogon</a:t>
            </a: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Blog: </a:t>
            </a:r>
            <a:r>
              <a:rPr lang="en-US" sz="4400" dirty="0" smtClean="0">
                <a:solidFill>
                  <a:schemeClr val="tx1"/>
                </a:solidFill>
                <a:latin typeface="Segoe UI" panose="020B0502040204020203" pitchFamily="34" charset="0"/>
                <a:cs typeface="Segoe UI" panose="020B0502040204020203" pitchFamily="34" charset="0"/>
                <a:hlinkClick r:id="rId4"/>
              </a:rPr>
              <a:t>dmak.io</a:t>
            </a:r>
            <a:endParaRPr lang="en-US" sz="4400" dirty="0" smtClean="0">
              <a:solidFill>
                <a:schemeClr val="tx1"/>
              </a:solidFill>
              <a:latin typeface="Segoe UI" panose="020B0502040204020203" pitchFamily="34" charset="0"/>
              <a:cs typeface="Segoe UI" panose="020B0502040204020203" pitchFamily="34" charset="0"/>
            </a:endParaRPr>
          </a:p>
          <a:p>
            <a:pPr marL="0" indent="0">
              <a:buNone/>
            </a:pPr>
            <a:r>
              <a:rPr lang="en-US" sz="4400" dirty="0" smtClean="0">
                <a:solidFill>
                  <a:schemeClr val="tx1"/>
                </a:solidFill>
                <a:latin typeface="Segoe UI" panose="020B0502040204020203" pitchFamily="34" charset="0"/>
                <a:cs typeface="Segoe UI" panose="020B0502040204020203" pitchFamily="34" charset="0"/>
              </a:rPr>
              <a:t>Facebook: </a:t>
            </a:r>
            <a:r>
              <a:rPr lang="en-US" sz="4400" dirty="0" smtClean="0">
                <a:solidFill>
                  <a:schemeClr val="tx1"/>
                </a:solidFill>
                <a:latin typeface="Segoe UI" panose="020B0502040204020203" pitchFamily="34" charset="0"/>
                <a:cs typeface="Segoe UI" panose="020B0502040204020203" pitchFamily="34" charset="0"/>
                <a:hlinkClick r:id="rId5"/>
              </a:rPr>
              <a:t>facebook.com/dmak.online</a:t>
            </a:r>
            <a:endParaRPr lang="en-US" sz="4400" dirty="0" smtClean="0">
              <a:solidFill>
                <a:schemeClr val="tx1"/>
              </a:solidFill>
              <a:latin typeface="Segoe UI" panose="020B0502040204020203" pitchFamily="34" charset="0"/>
              <a:cs typeface="Segoe UI" panose="020B0502040204020203" pitchFamily="34" charset="0"/>
            </a:endParaRPr>
          </a:p>
          <a:p>
            <a:pPr marL="0" indent="0">
              <a:buNone/>
            </a:pPr>
            <a:r>
              <a:rPr lang="en-US" sz="4400" dirty="0" err="1" smtClean="0">
                <a:solidFill>
                  <a:schemeClr val="tx1"/>
                </a:solidFill>
                <a:latin typeface="Segoe UI" panose="020B0502040204020203" pitchFamily="34" charset="0"/>
                <a:cs typeface="Segoe UI" panose="020B0502040204020203" pitchFamily="34" charset="0"/>
              </a:rPr>
              <a:t>StackOverflow</a:t>
            </a:r>
            <a:r>
              <a:rPr lang="en-US" sz="4400" dirty="0" smtClean="0">
                <a:solidFill>
                  <a:schemeClr val="tx1"/>
                </a:solidFill>
                <a:latin typeface="Segoe UI" panose="020B0502040204020203" pitchFamily="34" charset="0"/>
                <a:cs typeface="Segoe UI" panose="020B0502040204020203" pitchFamily="34" charset="0"/>
              </a:rPr>
              <a:t>: </a:t>
            </a:r>
            <a:r>
              <a:rPr lang="en-US" sz="4400" dirty="0" err="1" smtClean="0">
                <a:solidFill>
                  <a:schemeClr val="tx1"/>
                </a:solidFill>
                <a:latin typeface="Segoe UI" panose="020B0502040204020203" pitchFamily="34" charset="0"/>
                <a:cs typeface="Segoe UI" panose="020B0502040204020203" pitchFamily="34" charset="0"/>
                <a:hlinkClick r:id="rId6"/>
              </a:rPr>
              <a:t>david-makogon</a:t>
            </a: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Azure stuff at </a:t>
            </a:r>
            <a:r>
              <a:rPr lang="en-US" sz="4400" dirty="0" err="1">
                <a:solidFill>
                  <a:schemeClr val="tx1"/>
                </a:solidFill>
                <a:latin typeface="Segoe UI" panose="020B0502040204020203" pitchFamily="34" charset="0"/>
                <a:cs typeface="Segoe UI" panose="020B0502040204020203" pitchFamily="34" charset="0"/>
                <a:hlinkClick r:id="rId7"/>
              </a:rPr>
              <a:t>Azure.com</a:t>
            </a: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smtClean="0">
                <a:solidFill>
                  <a:schemeClr val="tx1"/>
                </a:solidFill>
                <a:latin typeface="Segoe UI" panose="020B0502040204020203" pitchFamily="34" charset="0"/>
                <a:cs typeface="Segoe UI" panose="020B0502040204020203" pitchFamily="34" charset="0"/>
              </a:rPr>
              <a:t>Talk </a:t>
            </a:r>
            <a:r>
              <a:rPr lang="en-US" sz="4400" dirty="0">
                <a:solidFill>
                  <a:schemeClr val="tx1"/>
                </a:solidFill>
                <a:latin typeface="Segoe UI" panose="020B0502040204020203" pitchFamily="34" charset="0"/>
                <a:cs typeface="Segoe UI" panose="020B0502040204020203" pitchFamily="34" charset="0"/>
              </a:rPr>
              <a:t>stuff at </a:t>
            </a:r>
            <a:r>
              <a:rPr lang="en-US" sz="4400" dirty="0" err="1" smtClean="0">
                <a:solidFill>
                  <a:schemeClr val="tx1"/>
                </a:solidFill>
                <a:latin typeface="Segoe UI" panose="020B0502040204020203" pitchFamily="34" charset="0"/>
                <a:cs typeface="Segoe UI" panose="020B0502040204020203" pitchFamily="34" charset="0"/>
                <a:hlinkClick r:id="rId8"/>
              </a:rPr>
              <a:t>github.com</a:t>
            </a:r>
            <a:r>
              <a:rPr lang="en-US" sz="4400" dirty="0" smtClean="0">
                <a:solidFill>
                  <a:schemeClr val="tx1"/>
                </a:solidFill>
                <a:latin typeface="Segoe UI" panose="020B0502040204020203" pitchFamily="34" charset="0"/>
                <a:cs typeface="Segoe UI" panose="020B0502040204020203" pitchFamily="34" charset="0"/>
                <a:hlinkClick r:id="rId8"/>
              </a:rPr>
              <a:t>/</a:t>
            </a:r>
            <a:r>
              <a:rPr lang="en-US" sz="4400" dirty="0" err="1" smtClean="0">
                <a:solidFill>
                  <a:schemeClr val="tx1"/>
                </a:solidFill>
                <a:latin typeface="Segoe UI" panose="020B0502040204020203" pitchFamily="34" charset="0"/>
                <a:cs typeface="Segoe UI" panose="020B0502040204020203" pitchFamily="34" charset="0"/>
                <a:hlinkClick r:id="rId8"/>
              </a:rPr>
              <a:t>dmakogon</a:t>
            </a:r>
            <a:r>
              <a:rPr lang="en-US" sz="4400" dirty="0" smtClean="0">
                <a:solidFill>
                  <a:schemeClr val="tx1"/>
                </a:solidFill>
                <a:latin typeface="Segoe UI" panose="020B0502040204020203" pitchFamily="34" charset="0"/>
                <a:cs typeface="Segoe UI" panose="020B0502040204020203" pitchFamily="34" charset="0"/>
                <a:hlinkClick r:id="rId8"/>
              </a:rPr>
              <a:t>/novacc2017</a:t>
            </a:r>
            <a:r>
              <a:rPr lang="en-US" sz="4400" dirty="0" smtClean="0">
                <a:solidFill>
                  <a:schemeClr val="tx1"/>
                </a:solidFill>
                <a:latin typeface="Segoe UI" panose="020B0502040204020203" pitchFamily="34" charset="0"/>
                <a:cs typeface="Segoe UI" panose="020B0502040204020203" pitchFamily="34" charset="0"/>
              </a:rPr>
              <a:t>	</a:t>
            </a:r>
            <a:endParaRPr lang="en-US" sz="4400" dirty="0">
              <a:solidFill>
                <a:schemeClr val="tx1"/>
              </a:solidFill>
              <a:latin typeface="Segoe UI" panose="020B0502040204020203" pitchFamily="34" charset="0"/>
              <a:cs typeface="Segoe UI" panose="020B0502040204020203" pitchFamily="34" charset="0"/>
            </a:endParaRPr>
          </a:p>
          <a:p>
            <a:pPr marL="0" indent="0">
              <a:buNone/>
            </a:pPr>
            <a:endParaRPr lang="en-US" sz="3199" dirty="0">
              <a:solidFill>
                <a:schemeClr val="tx1"/>
              </a:solidFill>
              <a:latin typeface="Segoe UI" panose="020B0502040204020203" pitchFamily="34" charset="0"/>
              <a:cs typeface="Segoe UI" panose="020B0502040204020203" pitchFamily="34" charset="0"/>
            </a:endParaRPr>
          </a:p>
          <a:p>
            <a:pPr marL="0" indent="0">
              <a:buNone/>
            </a:pPr>
            <a:endParaRPr lang="en-US" sz="2800" dirty="0">
              <a:solidFill>
                <a:srgbClr val="3C5365"/>
              </a:solidFill>
              <a:latin typeface="Consolas" pitchFamily="49" charset="0"/>
              <a:cs typeface="Consolas" pitchFamily="49" charset="0"/>
            </a:endParaRPr>
          </a:p>
        </p:txBody>
      </p:sp>
    </p:spTree>
    <p:extLst>
      <p:ext uri="{BB962C8B-B14F-4D97-AF65-F5344CB8AC3E}">
        <p14:creationId xmlns:p14="http://schemas.microsoft.com/office/powerpoint/2010/main" val="3671621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7695" y="3617956"/>
            <a:ext cx="3239842" cy="3239842"/>
          </a:xfrm>
          <a:prstGeom prst="rect">
            <a:avLst/>
          </a:prstGeom>
        </p:spPr>
      </p:pic>
      <p:sp>
        <p:nvSpPr>
          <p:cNvPr id="81" name="Title 1"/>
          <p:cNvSpPr txBox="1">
            <a:spLocks/>
          </p:cNvSpPr>
          <p:nvPr/>
        </p:nvSpPr>
        <p:spPr>
          <a:xfrm>
            <a:off x="275482" y="295729"/>
            <a:ext cx="11977576" cy="155552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799" dirty="0">
                <a:solidFill>
                  <a:srgbClr val="FFFFFF"/>
                </a:solidFill>
                <a:latin typeface="Segoe UI Light"/>
              </a:rPr>
              <a:t>Who am I???  (hint: </a:t>
            </a:r>
            <a:r>
              <a:rPr lang="en-US" sz="4799">
                <a:solidFill>
                  <a:srgbClr val="FFFFFF"/>
                </a:solidFill>
                <a:latin typeface="Segoe UI Light"/>
                <a:sym typeface="Wingdings"/>
              </a:rPr>
              <a:t> David Makogon)</a:t>
            </a:r>
            <a:endParaRPr lang="en-US" sz="4799" dirty="0">
              <a:solidFill>
                <a:srgbClr val="FFFFFF"/>
              </a:solidFill>
              <a:latin typeface="Segoe UI Light"/>
            </a:endParaRPr>
          </a:p>
        </p:txBody>
      </p:sp>
      <p:sp>
        <p:nvSpPr>
          <p:cNvPr id="2" name="TextBox 1"/>
          <p:cNvSpPr txBox="1"/>
          <p:nvPr/>
        </p:nvSpPr>
        <p:spPr>
          <a:xfrm>
            <a:off x="8029379" y="1394124"/>
            <a:ext cx="4315739" cy="4096469"/>
          </a:xfrm>
          <a:prstGeom prst="rect">
            <a:avLst/>
          </a:prstGeom>
          <a:noFill/>
        </p:spPr>
        <p:txBody>
          <a:bodyPr wrap="square" lIns="182854" tIns="146283" rIns="182854" bIns="146283">
            <a:spAutoFit/>
          </a:bodyPr>
          <a:lstStyle/>
          <a:p>
            <a:pPr defTabSz="931684" eaLnBrk="0" fontAlgn="base" hangingPunct="0">
              <a:lnSpc>
                <a:spcPct val="90000"/>
              </a:lnSpc>
              <a:spcBef>
                <a:spcPct val="0"/>
              </a:spcBef>
              <a:spcAft>
                <a:spcPts val="600"/>
              </a:spcAft>
              <a:defRPr/>
            </a:pPr>
            <a:endParaRPr lang="en-US" sz="3264" dirty="0"/>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p:txBody>
      </p:sp>
      <p:sp>
        <p:nvSpPr>
          <p:cNvPr id="4" name="TextBox 3"/>
          <p:cNvSpPr txBox="1"/>
          <p:nvPr/>
        </p:nvSpPr>
        <p:spPr>
          <a:xfrm>
            <a:off x="275481" y="1393691"/>
            <a:ext cx="8076356" cy="5360682"/>
          </a:xfrm>
          <a:prstGeom prst="rect">
            <a:avLst/>
          </a:prstGeom>
          <a:noFill/>
        </p:spPr>
        <p:txBody>
          <a:bodyPr wrap="square" lIns="186521" tIns="149217" rIns="186521" bIns="149217" rtlCol="0">
            <a:spAutoFit/>
          </a:bodyPr>
          <a:lstStyle/>
          <a:p>
            <a:pPr>
              <a:lnSpc>
                <a:spcPct val="90000"/>
              </a:lnSpc>
              <a:spcAft>
                <a:spcPts val="612"/>
              </a:spcAft>
            </a:pPr>
            <a:r>
              <a:rPr lang="en-US" sz="4080" dirty="0"/>
              <a:t>Azure architect</a:t>
            </a:r>
          </a:p>
          <a:p>
            <a:pPr>
              <a:lnSpc>
                <a:spcPct val="90000"/>
              </a:lnSpc>
              <a:spcAft>
                <a:spcPts val="612"/>
              </a:spcAft>
            </a:pPr>
            <a:r>
              <a:rPr lang="en-US" sz="4080" dirty="0"/>
              <a:t>Camera carrier</a:t>
            </a:r>
          </a:p>
          <a:p>
            <a:pPr>
              <a:lnSpc>
                <a:spcPct val="90000"/>
              </a:lnSpc>
              <a:spcAft>
                <a:spcPts val="612"/>
              </a:spcAft>
            </a:pPr>
            <a:r>
              <a:rPr lang="en-US" sz="4080" dirty="0"/>
              <a:t>Pun </a:t>
            </a:r>
            <a:r>
              <a:rPr lang="en-US" sz="4080" dirty="0" err="1"/>
              <a:t>penner</a:t>
            </a:r>
            <a:endParaRPr lang="en-US" sz="4080" dirty="0"/>
          </a:p>
          <a:p>
            <a:pPr>
              <a:lnSpc>
                <a:spcPct val="90000"/>
              </a:lnSpc>
              <a:spcAft>
                <a:spcPts val="612"/>
              </a:spcAft>
            </a:pPr>
            <a:r>
              <a:rPr lang="en-US" sz="4080" dirty="0"/>
              <a:t>NoSQL non-novice</a:t>
            </a:r>
          </a:p>
          <a:p>
            <a:pPr>
              <a:lnSpc>
                <a:spcPct val="90000"/>
              </a:lnSpc>
              <a:spcAft>
                <a:spcPts val="612"/>
              </a:spcAft>
            </a:pPr>
            <a:r>
              <a:rPr lang="en-US" sz="4080" dirty="0"/>
              <a:t>Community </a:t>
            </a:r>
            <a:r>
              <a:rPr lang="en-US" sz="4080" dirty="0" err="1"/>
              <a:t>congrat</a:t>
            </a:r>
            <a:r>
              <a:rPr lang="en-US" sz="4080" dirty="0"/>
              <a:t> collector</a:t>
            </a:r>
          </a:p>
          <a:p>
            <a:pPr>
              <a:lnSpc>
                <a:spcPct val="90000"/>
              </a:lnSpc>
              <a:spcAft>
                <a:spcPts val="612"/>
              </a:spcAft>
            </a:pPr>
            <a:r>
              <a:rPr lang="en-US" sz="4080" dirty="0"/>
              <a:t> - (World's first former) Azure MVP</a:t>
            </a:r>
          </a:p>
          <a:p>
            <a:pPr>
              <a:lnSpc>
                <a:spcPct val="90000"/>
              </a:lnSpc>
              <a:spcAft>
                <a:spcPts val="612"/>
              </a:spcAft>
            </a:pPr>
            <a:r>
              <a:rPr lang="en-US" sz="4080" dirty="0"/>
              <a:t> - (Former) MongoDB Master</a:t>
            </a:r>
          </a:p>
          <a:p>
            <a:pPr>
              <a:lnSpc>
                <a:spcPct val="90000"/>
              </a:lnSpc>
              <a:spcAft>
                <a:spcPts val="612"/>
              </a:spcAft>
            </a:pPr>
            <a:r>
              <a:rPr lang="en-US" sz="4080" dirty="0"/>
              <a:t> - Neo4j Ambassador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6074" y="926786"/>
            <a:ext cx="10544021" cy="5931012"/>
          </a:xfrm>
          <a:prstGeom prst="rect">
            <a:avLst/>
          </a:prstGeom>
        </p:spPr>
      </p:pic>
      <p:sp>
        <p:nvSpPr>
          <p:cNvPr id="7" name="TextBox 6"/>
          <p:cNvSpPr txBox="1"/>
          <p:nvPr/>
        </p:nvSpPr>
        <p:spPr>
          <a:xfrm>
            <a:off x="198437" y="5038518"/>
            <a:ext cx="12054621" cy="1514261"/>
          </a:xfrm>
          <a:prstGeom prst="rect">
            <a:avLst/>
          </a:prstGeom>
          <a:solidFill>
            <a:schemeClr val="tx1"/>
          </a:solidFill>
        </p:spPr>
        <p:txBody>
          <a:bodyPr wrap="square" lIns="182880" tIns="146304" rIns="182880" bIns="146304" rtlCol="0">
            <a:spAutoFit/>
          </a:bodyPr>
          <a:lstStyle/>
          <a:p>
            <a:pPr>
              <a:lnSpc>
                <a:spcPct val="90000"/>
              </a:lnSpc>
              <a:spcAft>
                <a:spcPts val="600"/>
              </a:spcAft>
            </a:pPr>
            <a:r>
              <a:rPr lang="en-US" sz="4400" dirty="0" smtClean="0">
                <a:solidFill>
                  <a:schemeClr val="accent6"/>
                </a:solidFill>
              </a:rPr>
              <a:t>The stenographer was </a:t>
            </a:r>
            <a:r>
              <a:rPr lang="en-US" sz="4400" dirty="0">
                <a:solidFill>
                  <a:schemeClr val="accent6"/>
                </a:solidFill>
              </a:rPr>
              <a:t>convicted of a crime, </a:t>
            </a:r>
            <a:r>
              <a:rPr lang="en-US" sz="4400" dirty="0" smtClean="0">
                <a:solidFill>
                  <a:schemeClr val="accent6"/>
                </a:solidFill>
              </a:rPr>
              <a:t>but received </a:t>
            </a:r>
            <a:r>
              <a:rPr lang="en-US" sz="4400" dirty="0">
                <a:solidFill>
                  <a:schemeClr val="accent6"/>
                </a:solidFill>
              </a:rPr>
              <a:t>a shortened </a:t>
            </a:r>
            <a:r>
              <a:rPr lang="en-US" sz="4400" dirty="0" smtClean="0">
                <a:solidFill>
                  <a:schemeClr val="accent6"/>
                </a:solidFill>
              </a:rPr>
              <a:t>sentence...</a:t>
            </a:r>
            <a:endParaRPr lang="en-US" sz="4400" dirty="0">
              <a:solidFill>
                <a:schemeClr val="accent6"/>
              </a:solidFill>
            </a:endParaRPr>
          </a:p>
        </p:txBody>
      </p:sp>
    </p:spTree>
    <p:extLst>
      <p:ext uri="{BB962C8B-B14F-4D97-AF65-F5344CB8AC3E}">
        <p14:creationId xmlns:p14="http://schemas.microsoft.com/office/powerpoint/2010/main" val="12694322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615"/>
            <a:ext cx="9659714" cy="643897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9037" y="0"/>
            <a:ext cx="9326033" cy="699452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594" y="125008"/>
            <a:ext cx="12163881" cy="6842183"/>
          </a:xfrm>
          <a:prstGeom prst="rect">
            <a:avLst/>
          </a:prstGeom>
        </p:spPr>
      </p:pic>
    </p:spTree>
    <p:extLst>
      <p:ext uri="{BB962C8B-B14F-4D97-AF65-F5344CB8AC3E}">
        <p14:creationId xmlns:p14="http://schemas.microsoft.com/office/powerpoint/2010/main" val="452411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xit" presetSubtype="0" fill="hold" nodeType="withEffect">
                                  <p:stCondLst>
                                    <p:cond delay="0"/>
                                  </p:stCondLst>
                                  <p:childTnLst>
                                    <p:animEffect transition="out" filter="fad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xit" presetSubtype="0" fill="hold" nodeType="with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For your </a:t>
            </a:r>
            <a:r>
              <a:rPr lang="en-US" b="1" i="1" dirty="0" smtClean="0">
                <a:solidFill>
                  <a:srgbClr val="FFFF00"/>
                </a:solidFill>
              </a:rPr>
              <a:t>architect-hat-covered</a:t>
            </a:r>
            <a:r>
              <a:rPr lang="en-US" dirty="0" smtClean="0"/>
              <a:t> brain </a:t>
            </a:r>
            <a:r>
              <a:rPr lang="en-US" dirty="0"/>
              <a:t>today:</a:t>
            </a:r>
          </a:p>
        </p:txBody>
      </p:sp>
      <p:sp>
        <p:nvSpPr>
          <p:cNvPr id="5" name="Text Placeholder 4"/>
          <p:cNvSpPr>
            <a:spLocks noGrp="1"/>
          </p:cNvSpPr>
          <p:nvPr>
            <p:ph type="body" sz="quarter" idx="10"/>
          </p:nvPr>
        </p:nvSpPr>
        <p:spPr>
          <a:xfrm>
            <a:off x="274638" y="1212850"/>
            <a:ext cx="11887200" cy="1420902"/>
          </a:xfrm>
        </p:spPr>
        <p:txBody>
          <a:bodyPr vert="horz" wrap="square" lIns="146304" tIns="91440" rIns="146304" bIns="91440" rtlCol="0" anchor="t">
            <a:spAutoFit/>
          </a:bodyPr>
          <a:lstStyle/>
          <a:p>
            <a:pPr>
              <a:spcBef>
                <a:spcPts val="1000"/>
              </a:spcBef>
            </a:pPr>
            <a:r>
              <a:rPr lang="en-US" dirty="0">
                <a:solidFill>
                  <a:srgbClr val="FFFFFF"/>
                </a:solidFill>
              </a:rPr>
              <a:t>Setting the stage</a:t>
            </a:r>
          </a:p>
          <a:p>
            <a:pPr>
              <a:spcBef>
                <a:spcPts val="1000"/>
              </a:spcBef>
            </a:pPr>
            <a:r>
              <a:rPr lang="en-US" dirty="0" smtClean="0">
                <a:solidFill>
                  <a:srgbClr val="FFFFFF"/>
                </a:solidFill>
              </a:rPr>
              <a:t>Un-hackable-</a:t>
            </a:r>
            <a:r>
              <a:rPr lang="en-US" dirty="0" err="1" smtClean="0">
                <a:solidFill>
                  <a:srgbClr val="FFFFFF"/>
                </a:solidFill>
              </a:rPr>
              <a:t>ing</a:t>
            </a:r>
            <a:r>
              <a:rPr lang="en-US" dirty="0" smtClean="0">
                <a:solidFill>
                  <a:srgbClr val="FFFFFF"/>
                </a:solidFill>
              </a:rPr>
              <a:t> databases</a:t>
            </a:r>
          </a:p>
        </p:txBody>
      </p:sp>
      <p:sp>
        <p:nvSpPr>
          <p:cNvPr id="6" name="Text Placeholder 4"/>
          <p:cNvSpPr txBox="1">
            <a:spLocks/>
          </p:cNvSpPr>
          <p:nvPr/>
        </p:nvSpPr>
        <p:spPr>
          <a:xfrm>
            <a:off x="272184" y="3497262"/>
            <a:ext cx="11887200" cy="2103140"/>
          </a:xfrm>
          <a:prstGeom prst="rect">
            <a:avLst/>
          </a:prstGeom>
        </p:spPr>
        <p:txBody>
          <a:bodyPr vert="horz" wrap="square" lIns="146304" tIns="91440" rIns="146304" bIns="91440" rtlCol="0" anchor="t">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000"/>
              </a:spcBef>
            </a:pPr>
            <a:r>
              <a:rPr lang="en-US" dirty="0" smtClean="0">
                <a:solidFill>
                  <a:srgbClr val="FFFFFF"/>
                </a:solidFill>
              </a:rPr>
              <a:t>What this </a:t>
            </a:r>
            <a:r>
              <a:rPr lang="en-US" i="1" dirty="0" smtClean="0">
                <a:solidFill>
                  <a:srgbClr val="FFFFFF"/>
                </a:solidFill>
              </a:rPr>
              <a:t>isn't </a:t>
            </a:r>
            <a:r>
              <a:rPr lang="en-US" dirty="0" smtClean="0">
                <a:solidFill>
                  <a:srgbClr val="FFFFFF"/>
                </a:solidFill>
              </a:rPr>
              <a:t>about (but still important)</a:t>
            </a:r>
          </a:p>
          <a:p>
            <a:pPr>
              <a:spcBef>
                <a:spcPts val="1000"/>
              </a:spcBef>
            </a:pPr>
            <a:r>
              <a:rPr lang="en-US" dirty="0" smtClean="0">
                <a:solidFill>
                  <a:srgbClr val="FFFFFF"/>
                </a:solidFill>
              </a:rPr>
              <a:t>   Your own passwords</a:t>
            </a:r>
          </a:p>
          <a:p>
            <a:pPr>
              <a:spcBef>
                <a:spcPts val="1000"/>
              </a:spcBef>
            </a:pPr>
            <a:r>
              <a:rPr lang="en-US" dirty="0" smtClean="0">
                <a:solidFill>
                  <a:srgbClr val="FFFFFF"/>
                </a:solidFill>
              </a:rPr>
              <a:t>   Your personal data being hacked somewhere else</a:t>
            </a:r>
          </a:p>
        </p:txBody>
      </p:sp>
    </p:spTree>
    <p:extLst>
      <p:ext uri="{BB962C8B-B14F-4D97-AF65-F5344CB8AC3E}">
        <p14:creationId xmlns:p14="http://schemas.microsoft.com/office/powerpoint/2010/main" val="2372320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smtClean="0"/>
              <a:t>So much data, so much taken!</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8210" y="1363662"/>
            <a:ext cx="10055993" cy="439896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639" y="2278062"/>
            <a:ext cx="9571038" cy="423192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6600" y="152400"/>
            <a:ext cx="8420100" cy="6680200"/>
          </a:xfrm>
          <a:prstGeom prst="rect">
            <a:avLst/>
          </a:prstGeom>
        </p:spPr>
      </p:pic>
    </p:spTree>
    <p:extLst>
      <p:ext uri="{BB962C8B-B14F-4D97-AF65-F5344CB8AC3E}">
        <p14:creationId xmlns:p14="http://schemas.microsoft.com/office/powerpoint/2010/main" val="20910107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2092881"/>
          </a:xfrm>
        </p:spPr>
        <p:txBody>
          <a:bodyPr/>
          <a:lstStyle/>
          <a:p>
            <a:pPr marL="0" indent="0">
              <a:buNone/>
            </a:pPr>
            <a:r>
              <a:rPr lang="en-US" dirty="0" smtClean="0"/>
              <a:t>Deleted</a:t>
            </a:r>
          </a:p>
          <a:p>
            <a:pPr marL="0" indent="0">
              <a:buNone/>
            </a:pPr>
            <a:r>
              <a:rPr lang="en-US" dirty="0" smtClean="0"/>
              <a:t>Held for ransom</a:t>
            </a:r>
          </a:p>
          <a:p>
            <a:pPr marL="0" indent="0">
              <a:buNone/>
            </a:pPr>
            <a:r>
              <a:rPr lang="en-US" dirty="0" smtClean="0"/>
              <a:t>Sold</a:t>
            </a:r>
            <a:endParaRPr lang="en-US" dirty="0"/>
          </a:p>
        </p:txBody>
      </p:sp>
      <p:sp>
        <p:nvSpPr>
          <p:cNvPr id="6" name="Title 1"/>
          <p:cNvSpPr>
            <a:spLocks noGrp="1"/>
          </p:cNvSpPr>
          <p:nvPr>
            <p:ph type="title"/>
          </p:nvPr>
        </p:nvSpPr>
        <p:spPr/>
        <p:txBody>
          <a:bodyPr/>
          <a:lstStyle/>
          <a:p>
            <a:r>
              <a:rPr lang="en-US" dirty="0" smtClean="0"/>
              <a:t>Your data will be...</a:t>
            </a:r>
            <a:endParaRPr lang="en-US" dirty="0"/>
          </a:p>
        </p:txBody>
      </p:sp>
      <p:pic>
        <p:nvPicPr>
          <p:cNvPr id="7" name="Picture 6"/>
          <p:cNvPicPr>
            <a:picLocks noChangeAspect="1"/>
          </p:cNvPicPr>
          <p:nvPr/>
        </p:nvPicPr>
        <p:blipFill>
          <a:blip r:embed="rId3"/>
          <a:stretch>
            <a:fillRect/>
          </a:stretch>
        </p:blipFill>
        <p:spPr>
          <a:xfrm>
            <a:off x="2663065" y="1040243"/>
            <a:ext cx="9498773" cy="5762334"/>
          </a:xfrm>
          <a:prstGeom prst="rect">
            <a:avLst/>
          </a:prstGeom>
        </p:spPr>
      </p:pic>
    </p:spTree>
    <p:extLst>
      <p:ext uri="{BB962C8B-B14F-4D97-AF65-F5344CB8AC3E}">
        <p14:creationId xmlns:p14="http://schemas.microsoft.com/office/powerpoint/2010/main" val="2085066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smtClean="0"/>
              <a:t>Today's focus: LOCKDOWN</a:t>
            </a:r>
            <a:endParaRPr lang="en-US" dirty="0"/>
          </a:p>
        </p:txBody>
      </p:sp>
      <p:sp>
        <p:nvSpPr>
          <p:cNvPr id="3" name="Content Placeholder 2"/>
          <p:cNvSpPr>
            <a:spLocks noGrp="1"/>
          </p:cNvSpPr>
          <p:nvPr>
            <p:ph type="body" sz="quarter" idx="10"/>
          </p:nvPr>
        </p:nvSpPr>
        <p:spPr>
          <a:xfrm>
            <a:off x="275481" y="1212850"/>
            <a:ext cx="11885514" cy="4686411"/>
          </a:xfrm>
        </p:spPr>
        <p:txBody>
          <a:bodyPr/>
          <a:lstStyle/>
          <a:p>
            <a:r>
              <a:rPr lang="en-US" sz="4080" dirty="0" smtClean="0"/>
              <a:t>How will you, as DB owner, avoid </a:t>
            </a:r>
            <a:r>
              <a:rPr lang="en-US" sz="4080" dirty="0" err="1" smtClean="0"/>
              <a:t>hackage</a:t>
            </a:r>
            <a:r>
              <a:rPr lang="en-US" sz="4080" dirty="0" smtClean="0"/>
              <a:t>?</a:t>
            </a:r>
            <a:endParaRPr lang="en-US" sz="4080" dirty="0"/>
          </a:p>
          <a:p>
            <a:endParaRPr lang="en-US" sz="2856" dirty="0"/>
          </a:p>
          <a:p>
            <a:r>
              <a:rPr lang="en-US" sz="4080" dirty="0" smtClean="0"/>
              <a:t>We'll look at LOW HANGING FRUIT!</a:t>
            </a:r>
          </a:p>
          <a:p>
            <a:r>
              <a:rPr lang="en-US" sz="4080" dirty="0" smtClean="0"/>
              <a:t>   Database security</a:t>
            </a:r>
            <a:endParaRPr lang="en-US" sz="4080" dirty="0"/>
          </a:p>
          <a:p>
            <a:r>
              <a:rPr lang="en-US" sz="4080" dirty="0" smtClean="0"/>
              <a:t>   Virtual networks</a:t>
            </a:r>
          </a:p>
          <a:p>
            <a:r>
              <a:rPr lang="en-US" sz="4080" dirty="0" smtClean="0"/>
              <a:t>   IP whitelisting</a:t>
            </a:r>
          </a:p>
          <a:p>
            <a:r>
              <a:rPr lang="en-US" sz="4080" dirty="0" smtClean="0"/>
              <a:t>   </a:t>
            </a:r>
            <a:r>
              <a:rPr lang="en-US" sz="4080" dirty="0" err="1" smtClean="0"/>
              <a:t>Jumpbox</a:t>
            </a:r>
            <a:endParaRPr lang="en-US" sz="3672" dirty="0"/>
          </a:p>
        </p:txBody>
      </p:sp>
    </p:spTree>
    <p:extLst>
      <p:ext uri="{BB962C8B-B14F-4D97-AF65-F5344CB8AC3E}">
        <p14:creationId xmlns:p14="http://schemas.microsoft.com/office/powerpoint/2010/main" val="4742915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3233579" y="-1006737"/>
            <a:ext cx="9202896" cy="9202896"/>
          </a:xfrm>
          <a:prstGeom prst="rect">
            <a:avLst/>
          </a:prstGeom>
          <a:noFill/>
        </p:spPr>
      </p:pic>
      <p:sp>
        <p:nvSpPr>
          <p:cNvPr id="2" name="Title 1"/>
          <p:cNvSpPr>
            <a:spLocks noGrp="1"/>
          </p:cNvSpPr>
          <p:nvPr>
            <p:ph type="title"/>
          </p:nvPr>
        </p:nvSpPr>
        <p:spPr/>
        <p:txBody>
          <a:bodyPr/>
          <a:lstStyle/>
          <a:p>
            <a:r>
              <a:rPr lang="en-US" dirty="0" smtClean="0"/>
              <a:t>But first: our fictitious setup</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3638" y="1067647"/>
            <a:ext cx="2667000" cy="26670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02157" y="3404826"/>
            <a:ext cx="1922830" cy="192283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39225" y="2963862"/>
            <a:ext cx="2355614" cy="2355614"/>
          </a:xfrm>
          <a:prstGeom prst="rect">
            <a:avLst/>
          </a:prstGeom>
        </p:spPr>
      </p:pic>
      <p:pic>
        <p:nvPicPr>
          <p:cNvPr id="13" name="Picture 12"/>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16522" y="1447766"/>
            <a:ext cx="2279410" cy="2279410"/>
          </a:xfrm>
          <a:prstGeom prst="rect">
            <a:avLst/>
          </a:prstGeom>
        </p:spPr>
      </p:pic>
      <p:sp>
        <p:nvSpPr>
          <p:cNvPr id="16" name="TextBox 15"/>
          <p:cNvSpPr txBox="1"/>
          <p:nvPr/>
        </p:nvSpPr>
        <p:spPr>
          <a:xfrm>
            <a:off x="3695106" y="5332320"/>
            <a:ext cx="2571616" cy="849463"/>
          </a:xfrm>
          <a:prstGeom prst="rect">
            <a:avLst/>
          </a:prstGeom>
          <a:noFill/>
        </p:spPr>
        <p:txBody>
          <a:bodyPr wrap="square" lIns="182880" tIns="146304" rIns="182880" bIns="146304" rtlCol="0">
            <a:spAutoFit/>
          </a:bodyPr>
          <a:lstStyle/>
          <a:p>
            <a:pPr>
              <a:lnSpc>
                <a:spcPct val="90000"/>
              </a:lnSpc>
              <a:spcAft>
                <a:spcPts val="600"/>
              </a:spcAft>
            </a:pPr>
            <a:r>
              <a:rPr lang="en-US" sz="4000" b="1" dirty="0" smtClean="0">
                <a:solidFill>
                  <a:schemeClr val="accent6"/>
                </a:solidFill>
              </a:rPr>
              <a:t>Web app</a:t>
            </a:r>
          </a:p>
        </p:txBody>
      </p:sp>
      <p:sp>
        <p:nvSpPr>
          <p:cNvPr id="17" name="TextBox 16"/>
          <p:cNvSpPr txBox="1"/>
          <p:nvPr/>
        </p:nvSpPr>
        <p:spPr>
          <a:xfrm>
            <a:off x="7215571" y="3555155"/>
            <a:ext cx="2086586" cy="849463"/>
          </a:xfrm>
          <a:prstGeom prst="rect">
            <a:avLst/>
          </a:prstGeom>
          <a:noFill/>
        </p:spPr>
        <p:txBody>
          <a:bodyPr wrap="square" lIns="182880" tIns="146304" rIns="182880" bIns="146304" rtlCol="0">
            <a:spAutoFit/>
          </a:bodyPr>
          <a:lstStyle/>
          <a:p>
            <a:pPr algn="ctr">
              <a:lnSpc>
                <a:spcPct val="90000"/>
              </a:lnSpc>
              <a:spcAft>
                <a:spcPts val="600"/>
              </a:spcAft>
            </a:pPr>
            <a:r>
              <a:rPr lang="en-US" sz="4000" b="1" smtClean="0">
                <a:solidFill>
                  <a:schemeClr val="accent6"/>
                </a:solidFill>
              </a:rPr>
              <a:t>DB</a:t>
            </a:r>
            <a:endParaRPr lang="en-US" sz="4000" b="1" dirty="0" smtClean="0">
              <a:solidFill>
                <a:schemeClr val="accent6"/>
              </a:solidFill>
            </a:endParaRPr>
          </a:p>
        </p:txBody>
      </p:sp>
      <p:sp>
        <p:nvSpPr>
          <p:cNvPr id="18" name="TextBox 17"/>
          <p:cNvSpPr txBox="1"/>
          <p:nvPr/>
        </p:nvSpPr>
        <p:spPr>
          <a:xfrm>
            <a:off x="9461638" y="5214537"/>
            <a:ext cx="2571616" cy="849463"/>
          </a:xfrm>
          <a:prstGeom prst="rect">
            <a:avLst/>
          </a:prstGeom>
          <a:noFill/>
        </p:spPr>
        <p:txBody>
          <a:bodyPr wrap="square" lIns="182880" tIns="146304" rIns="182880" bIns="146304" rtlCol="0">
            <a:spAutoFit/>
          </a:bodyPr>
          <a:lstStyle/>
          <a:p>
            <a:pPr>
              <a:lnSpc>
                <a:spcPct val="90000"/>
              </a:lnSpc>
              <a:spcAft>
                <a:spcPts val="600"/>
              </a:spcAft>
            </a:pPr>
            <a:r>
              <a:rPr lang="en-US" sz="4000" b="1" dirty="0" smtClean="0">
                <a:solidFill>
                  <a:schemeClr val="accent6"/>
                </a:solidFill>
              </a:rPr>
              <a:t>Storage</a:t>
            </a:r>
          </a:p>
        </p:txBody>
      </p:sp>
      <p:pic>
        <p:nvPicPr>
          <p:cNvPr id="20" name="Picture 19"/>
          <p:cNvPicPr>
            <a:picLocks noChangeAspect="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40215" y="4187951"/>
            <a:ext cx="2279410" cy="2279410"/>
          </a:xfrm>
          <a:prstGeom prst="rect">
            <a:avLst/>
          </a:prstGeom>
        </p:spPr>
      </p:pic>
    </p:spTree>
    <p:extLst>
      <p:ext uri="{BB962C8B-B14F-4D97-AF65-F5344CB8AC3E}">
        <p14:creationId xmlns:p14="http://schemas.microsoft.com/office/powerpoint/2010/main" val="1631340178"/>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020D8E4-6DA3-8846-A48D-5EEC69051A9A}" vid="{FBE598BF-7A84-FC44-9022-861D0F11A5A3}"/>
    </a:ext>
  </a:extLst>
</a:theme>
</file>

<file path=ppt/theme/theme2.xml><?xml version="1.0" encoding="utf-8"?>
<a:theme xmlns:a="http://schemas.openxmlformats.org/drawingml/2006/main" name="1_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020D8E4-6DA3-8846-A48D-5EEC69051A9A}" vid="{FBE598BF-7A84-FC44-9022-861D0F11A5A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68</Value>
      <Value>410</Value>
      <Value>36</Value>
      <Value>5</Value>
    </TaxCatchAll>
    <AverageRating xmlns="http://schemas.microsoft.com/sharepoint/v3" xsi:nil="true"/>
    <LikesCount xmlns="http://schemas.microsoft.com/sharepoint/v3" xsi:nil="true"/>
    <TaxKeywordTaxHTField xmlns="230e9df3-be65-4c73-a93b-d1236ebd677e">
      <Terms xmlns="http://schemas.microsoft.com/office/infopath/2007/PartnerControls">
        <TermInfo xmlns="http://schemas.microsoft.com/office/infopath/2007/PartnerControls">
          <TermName xmlns="http://schemas.microsoft.com/office/infopath/2007/PartnerControls">TechReady 22</TermName>
          <TermId xmlns="http://schemas.microsoft.com/office/infopath/2007/PartnerControls">88255ce9-3aea-405b-9a14-dea0b0a00506</TermId>
        </TermInfo>
      </Terms>
    </TaxKeywordTaxHTField>
    <Event_x0020_End_x0020_Date xmlns="12a172fe-0250-434a-85cf-03b10810c5e5">2016-02-05T08:00:00+00:00</Event_x0020_End_x0020_Date>
    <Event_x0020_Start_x0020_Date xmlns="12a172fe-0250-434a-85cf-03b10810c5e5">2016-02-01T08:00:00+00:00</Event_x0020_Start_x0020_Date>
    <MS_x0020_Speaker xmlns="12a172fe-0250-434a-85cf-03b10810c5e5">
      <UserInfo>
        <DisplayName/>
        <AccountId xsi:nil="true"/>
        <AccountType/>
      </UserInfo>
    </MS_x0020_Speaker>
    <External_x0020_Speaker xmlns="12a172fe-0250-434a-85cf-03b10810c5e5">David Makogon; Ryan CrawCour</External_x0020_Speaker>
    <Session_x0020_Code xmlns="12a172fe-0250-434a-85cf-03b10810c5e5">DP331</Session_x0020_Code>
    <Presentation_x0020_Date xmlns="12a172fe-0250-434a-85cf-03b10810c5e5">2016-02-04T08:00:00+00:00</Presentation_x0020_Date>
    <MS_x0020_Content_x0020_Owner xmlns="12a172fe-0250-434a-85cf-03b10810c5e5">
      <UserInfo>
        <DisplayName/>
        <AccountId xsi:nil="true"/>
        <AccountType/>
      </UserInfo>
    </MS_x0020_Content_x0020_Owner>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Washington State Convention and Trade Center</TermName>
          <TermId xmlns="http://schemas.microsoft.com/office/infopath/2007/PartnerControls">2ebf141d-f871-4cc9-bf08-f87f112ab464</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TechReady</TermName>
          <TermId xmlns="http://schemas.microsoft.com/office/infopath/2007/PartnerControls">ebdf1b7d-d34f-4ccf-ac45-ca5a756d5c65</TermId>
        </TermInfo>
      </Terms>
    </k62f7d35b80b40fb8c27985e50b34fcd>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Seattle</TermName>
          <TermId xmlns="http://schemas.microsoft.com/office/infopath/2007/PartnerControls">54f46ed2-c77e-4a59-b182-a4171fdb0d11</TermId>
        </TermInfo>
      </Terms>
    </pfbfa50075a04958bd8757dc155d3e08>
    <o72fbe6ee5ae4131af0832c08ec51202 xmlns="12a172fe-0250-434a-85cf-03b10810c5e5">
      <Terms xmlns="http://schemas.microsoft.com/office/infopath/2007/PartnerControls"/>
    </o72fbe6ee5ae4131af0832c08ec51202>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b9cf3a3af7b473faa5c9c98148a90a4 xmlns="12a172fe-0250-434a-85cf-03b10810c5e5">
      <Terms xmlns="http://schemas.microsoft.com/office/infopath/2007/PartnerControls"/>
    </eb9cf3a3af7b473faa5c9c98148a90a4>
    <SharedWithUsers xmlns="12a172fe-0250-434a-85cf-03b10810c5e5">
      <UserInfo>
        <DisplayName/>
        <AccountId xsi:nil="true"/>
        <AccountType/>
      </UserInfo>
    </SharedWithUsers>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8" ma:contentTypeDescription="Create a new document." ma:contentTypeScope="" ma:versionID="943be92678b93f1250d47552b750dfa9">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64ca87391a03306b6b97ef1cc1392d96"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element ref="ns2: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element name="_ip_UnifiedCompliancePolicyProperties" ma:index="40" nillable="true" ma:displayName="Unified Compliance Policy Properties" ma:hidden="true" ma:internalName="_ip_UnifiedCompliancePolicyProperties">
      <xsd:simpleType>
        <xsd:restriction base="dms:Note"/>
      </xsd:simpleType>
    </xsd:element>
    <xsd:element name="_ip_UnifiedCompliancePolicyUIAction" ma:index="4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element name="SharedWithDetails" ma:index="3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dcmitype/"/>
    <ds:schemaRef ds:uri="http://www.w3.org/XML/1998/namespace"/>
    <ds:schemaRef ds:uri="230e9df3-be65-4c73-a93b-d1236ebd677e"/>
    <ds:schemaRef ds:uri="http://purl.org/dc/elements/1.1/"/>
    <ds:schemaRef ds:uri="http://schemas.microsoft.com/office/infopath/2007/PartnerControls"/>
    <ds:schemaRef ds:uri="http://schemas.openxmlformats.org/package/2006/metadata/core-properties"/>
    <ds:schemaRef ds:uri="http://schemas.microsoft.com/office/2006/documentManagement/types"/>
    <ds:schemaRef ds:uri="http://purl.org/dc/terms/"/>
    <ds:schemaRef ds:uri="12a172fe-0250-434a-85cf-03b10810c5e5"/>
    <ds:schemaRef ds:uri="http://schemas.microsoft.com/sharepoint/v3"/>
    <ds:schemaRef ds:uri="http://schemas.microsoft.com/office/2006/metadata/propertie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5EC5AA3F-E919-43C0-B577-19D8FA24B9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a172fe-0250-434a-85cf-03b10810c5e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TR22_BO_CT_Template</Template>
  <TotalTime>15137</TotalTime>
  <Words>384</Words>
  <Application>Microsoft Macintosh PowerPoint</Application>
  <PresentationFormat>Custom</PresentationFormat>
  <Paragraphs>93</Paragraphs>
  <Slides>21</Slides>
  <Notes>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21</vt:i4>
      </vt:variant>
    </vt:vector>
  </HeadingPairs>
  <TitlesOfParts>
    <vt:vector size="30" baseType="lpstr">
      <vt:lpstr>Calibri</vt:lpstr>
      <vt:lpstr>Consolas</vt:lpstr>
      <vt:lpstr>MS PGothic</vt:lpstr>
      <vt:lpstr>Segoe UI</vt:lpstr>
      <vt:lpstr>Segoe UI Light</vt:lpstr>
      <vt:lpstr>Wingdings</vt:lpstr>
      <vt:lpstr>Arial</vt:lpstr>
      <vt:lpstr>5-30721_Build_2016_Template_Dark</vt:lpstr>
      <vt:lpstr>1_5-30721_Build_2016_Template_Dark</vt:lpstr>
      <vt:lpstr>HackedDB*: All your database are belong to us  * HackedDB is not a real db </vt:lpstr>
      <vt:lpstr>PowerPoint Presentation</vt:lpstr>
      <vt:lpstr>PowerPoint Presentation</vt:lpstr>
      <vt:lpstr>PowerPoint Presentation</vt:lpstr>
      <vt:lpstr>For your architect-hat-covered brain today:</vt:lpstr>
      <vt:lpstr>So much data, so much taken!</vt:lpstr>
      <vt:lpstr>Your data will be...</vt:lpstr>
      <vt:lpstr>Today's focus: LOCKDOWN</vt:lpstr>
      <vt:lpstr>But first: our fictitious setup</vt:lpstr>
      <vt:lpstr>Oh – let's see our hacked database</vt:lpstr>
      <vt:lpstr>Out-of-the-box database security</vt:lpstr>
      <vt:lpstr>Demo – MongoDB config</vt:lpstr>
      <vt:lpstr>Virtual Networks</vt:lpstr>
      <vt:lpstr>Virtual Networks</vt:lpstr>
      <vt:lpstr>Demo –  Virtual Networks</vt:lpstr>
      <vt:lpstr>Jump box</vt:lpstr>
      <vt:lpstr>Demo –  Jumpbox</vt:lpstr>
      <vt:lpstr>IP whitelisting</vt:lpstr>
      <vt:lpstr>Demo –  IP Whitelisting</vt:lpstr>
      <vt:lpstr>Sooo... are we un-hackable yet?</vt:lpstr>
      <vt:lpstr>Questions?</vt:lpstr>
    </vt:vector>
  </TitlesOfParts>
  <Manager>&lt;Speech writer name goes here&gt;</Manager>
  <Company/>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Data in Azure DocumentDB</dc:title>
  <dc:subject>TechReady 22</dc:subject>
  <dc:creator>Administrator</dc:creator>
  <cp:keywords>TechReady 22</cp:keywords>
  <dc:description>Template: Mitchell Derrey, Silver Fox Productions
Formatting: 
Event Date: February 1st - 5th, 2016
Event Location: WSCTC, Seattle, WA
Audience Type: Internal</dc:description>
  <cp:lastModifiedBy>David Makogon</cp:lastModifiedBy>
  <cp:revision>328</cp:revision>
  <dcterms:created xsi:type="dcterms:W3CDTF">2016-02-04T21:48:58Z</dcterms:created>
  <dcterms:modified xsi:type="dcterms:W3CDTF">2017-04-22T17:18:08Z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36;#Washington State Convention and Trade Center|2ebf141d-f871-4cc9-bf08-f87f112ab464</vt:lpwstr>
  </property>
  <property fmtid="{D5CDD505-2E9C-101B-9397-08002B2CF9AE}" pid="7" name="Track">
    <vt:lpwstr/>
  </property>
  <property fmtid="{D5CDD505-2E9C-101B-9397-08002B2CF9AE}" pid="8" name="Event Location">
    <vt:lpwstr>5;#Seattle|54f46ed2-c77e-4a59-b182-a4171fdb0d11</vt:lpwstr>
  </property>
  <property fmtid="{D5CDD505-2E9C-101B-9397-08002B2CF9AE}" pid="9" name="Campaign">
    <vt:lpwstr/>
  </property>
  <property fmtid="{D5CDD505-2E9C-101B-9397-08002B2CF9AE}" pid="10" name="TaxKeyword">
    <vt:lpwstr>410;#TechReady 22|88255ce9-3aea-405b-9a14-dea0b0a00506</vt:lpwstr>
  </property>
  <property fmtid="{D5CDD505-2E9C-101B-9397-08002B2CF9AE}" pid="11" name="Audience1">
    <vt:lpwstr/>
  </property>
  <property fmtid="{D5CDD505-2E9C-101B-9397-08002B2CF9AE}" pid="12" name="Event Name">
    <vt:lpwstr>68;#TechReady|ebdf1b7d-d34f-4ccf-ac45-ca5a756d5c65</vt:lpwstr>
  </property>
</Properties>
</file>